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7" r:id="rId11"/>
    <p:sldId id="269" r:id="rId12"/>
    <p:sldId id="268" r:id="rId13"/>
    <p:sldId id="270" r:id="rId14"/>
    <p:sldId id="274" r:id="rId15"/>
    <p:sldId id="273" r:id="rId16"/>
    <p:sldId id="259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6415-888E-4A22-919C-2B4435B8CA7B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6C6E-D6B6-4708-AD81-04563205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6415-888E-4A22-919C-2B4435B8CA7B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6C6E-D6B6-4708-AD81-04563205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2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6415-888E-4A22-919C-2B4435B8CA7B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6C6E-D6B6-4708-AD81-04563205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9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6415-888E-4A22-919C-2B4435B8CA7B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6C6E-D6B6-4708-AD81-04563205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0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6415-888E-4A22-919C-2B4435B8CA7B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6C6E-D6B6-4708-AD81-04563205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0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6415-888E-4A22-919C-2B4435B8CA7B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6C6E-D6B6-4708-AD81-04563205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2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6415-888E-4A22-919C-2B4435B8CA7B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6C6E-D6B6-4708-AD81-04563205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2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6415-888E-4A22-919C-2B4435B8CA7B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6C6E-D6B6-4708-AD81-04563205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8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6415-888E-4A22-919C-2B4435B8CA7B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6C6E-D6B6-4708-AD81-04563205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6415-888E-4A22-919C-2B4435B8CA7B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6C6E-D6B6-4708-AD81-04563205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2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6415-888E-4A22-919C-2B4435B8CA7B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6C6E-D6B6-4708-AD81-04563205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4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A6415-888E-4A22-919C-2B4435B8CA7B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A6C6E-D6B6-4708-AD81-04563205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2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e2e0pY0ek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countryfarm-lifestyles.com/amish.html#.VCFUdJRdWS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3aRr4Ig7Rk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 Human Geography Unit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Folk and Popular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58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Soccer: Folk or Popular?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447" y="699892"/>
            <a:ext cx="5290942" cy="29629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5073134"/>
            <a:ext cx="48828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www.youtube.com/watch?v=le2e0pY0ekA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4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of Soccer as Popular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24814" cy="4351338"/>
          </a:xfrm>
        </p:spPr>
        <p:txBody>
          <a:bodyPr/>
          <a:lstStyle/>
          <a:p>
            <a:r>
              <a:rPr lang="en-US" dirty="0" smtClean="0"/>
              <a:t>Standardization of rules </a:t>
            </a:r>
          </a:p>
          <a:p>
            <a:r>
              <a:rPr lang="en-US" dirty="0" smtClean="0"/>
              <a:t>Common name (except in USA)</a:t>
            </a:r>
          </a:p>
          <a:p>
            <a:r>
              <a:rPr lang="en-US" dirty="0" smtClean="0"/>
              <a:t>Diffusion started in the British Empire, which is a developed nation</a:t>
            </a:r>
          </a:p>
          <a:p>
            <a:r>
              <a:rPr lang="en-US" dirty="0" smtClean="0"/>
              <a:t>Diffusion worldwide and emergence of the World Cup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641" y="1494563"/>
            <a:ext cx="3829899" cy="478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52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Olympic Sports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574" y="1825625"/>
            <a:ext cx="67139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Requirements: </a:t>
            </a:r>
          </a:p>
          <a:p>
            <a:pPr marL="514350" indent="-514350">
              <a:buAutoNum type="arabicPeriod"/>
            </a:pPr>
            <a:r>
              <a:rPr lang="en-US" dirty="0" smtClean="0"/>
              <a:t>Played on 4 continents </a:t>
            </a:r>
          </a:p>
          <a:p>
            <a:pPr marL="514350" indent="-514350">
              <a:buAutoNum type="arabicPeriod"/>
            </a:pPr>
            <a:r>
              <a:rPr lang="en-US" dirty="0" smtClean="0"/>
              <a:t>Played in 75 countries for men (50 for women)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Summer Olympics 2016 features 28 sports but the leading two sports in the USA, football and baseball, are not included.  Does this make them folk sports?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651" y="400842"/>
            <a:ext cx="4389524" cy="2229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778" y="3258009"/>
            <a:ext cx="4133589" cy="309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31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Surviving Folk Sports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Cricket- United Kingdom, South Asia, South Pacific, and Caribbean</a:t>
            </a:r>
          </a:p>
          <a:p>
            <a:r>
              <a:rPr lang="en-US" dirty="0" err="1" smtClean="0"/>
              <a:t>Wushu</a:t>
            </a:r>
            <a:r>
              <a:rPr lang="en-US" dirty="0" smtClean="0"/>
              <a:t>- Martial arts in China</a:t>
            </a:r>
          </a:p>
          <a:p>
            <a:r>
              <a:rPr lang="en-US" dirty="0" smtClean="0"/>
              <a:t>Baseball- Japan and North America</a:t>
            </a:r>
          </a:p>
          <a:p>
            <a:r>
              <a:rPr lang="en-US" dirty="0" smtClean="0"/>
              <a:t>Football- United States and Australia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While these sports might be contained to one region of the world, mass communication systems and viewership have made them spread widely throughout their respective regions. </a:t>
            </a:r>
          </a:p>
        </p:txBody>
      </p:sp>
    </p:spTree>
    <p:extLst>
      <p:ext uri="{BB962C8B-B14F-4D97-AF65-F5344CB8AC3E}">
        <p14:creationId xmlns:p14="http://schemas.microsoft.com/office/powerpoint/2010/main" val="811593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Cultural Diffusion: Fashion Trends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73" y="1690688"/>
            <a:ext cx="6471170" cy="4041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739" y="1690688"/>
            <a:ext cx="2503169" cy="178797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9488260" y="3478666"/>
            <a:ext cx="0" cy="1213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3453" y="4804229"/>
            <a:ext cx="2229613" cy="16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Folk Culture: The Amish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81622" y="546072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http://www.countryfarm-lifestyles.com/amish.html#.</a:t>
            </a:r>
            <a:r>
              <a:rPr lang="en-US" dirty="0" smtClean="0">
                <a:hlinkClick r:id="rId2"/>
              </a:rPr>
              <a:t>VCFUdJRdWSo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14" y="1580888"/>
            <a:ext cx="6740308" cy="3537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267" y="2946618"/>
            <a:ext cx="42862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Video Example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14976" y="1803230"/>
            <a:ext cx="90595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Who</a:t>
            </a:r>
          </a:p>
          <a:p>
            <a:r>
              <a:rPr lang="en-US" sz="4800" dirty="0" smtClean="0"/>
              <a:t>What </a:t>
            </a:r>
          </a:p>
          <a:p>
            <a:r>
              <a:rPr lang="en-US" sz="4800" dirty="0" smtClean="0"/>
              <a:t>When</a:t>
            </a:r>
          </a:p>
          <a:p>
            <a:r>
              <a:rPr lang="en-US" sz="4800" dirty="0" smtClean="0"/>
              <a:t>Where</a:t>
            </a:r>
          </a:p>
          <a:p>
            <a:r>
              <a:rPr lang="en-US" sz="4800" dirty="0" smtClean="0"/>
              <a:t>Why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728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18" y="268144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Personal Culture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6172201" cy="48384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Body Biography: </a:t>
            </a:r>
          </a:p>
          <a:p>
            <a:pPr marL="0" indent="0">
              <a:buNone/>
            </a:pPr>
            <a:r>
              <a:rPr lang="en-US" dirty="0" smtClean="0"/>
              <a:t>Draw </a:t>
            </a:r>
            <a:r>
              <a:rPr lang="en-US" dirty="0" smtClean="0"/>
              <a:t>follow these directions: </a:t>
            </a:r>
          </a:p>
          <a:p>
            <a:pPr marL="0" indent="0">
              <a:buNone/>
            </a:pPr>
            <a:r>
              <a:rPr lang="en-US" b="1" dirty="0" smtClean="0"/>
              <a:t>Head</a:t>
            </a:r>
            <a:r>
              <a:rPr lang="en-US" dirty="0" smtClean="0"/>
              <a:t>- what do you believe in or think about</a:t>
            </a:r>
          </a:p>
          <a:p>
            <a:pPr marL="0" indent="0">
              <a:buNone/>
            </a:pPr>
            <a:r>
              <a:rPr lang="en-US" b="1" dirty="0" smtClean="0"/>
              <a:t>Eyes-</a:t>
            </a:r>
            <a:r>
              <a:rPr lang="en-US" dirty="0" smtClean="0"/>
              <a:t> what do you see, what kinds of people do you see mostly?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smtClean="0"/>
              <a:t>stick figure and </a:t>
            </a:r>
            <a:r>
              <a:rPr lang="en-US" b="1" dirty="0" smtClean="0"/>
              <a:t>Hands-</a:t>
            </a:r>
            <a:r>
              <a:rPr lang="en-US" dirty="0" smtClean="0"/>
              <a:t> </a:t>
            </a:r>
            <a:r>
              <a:rPr lang="en-US" dirty="0" smtClean="0"/>
              <a:t>what do you do, what hobbies do you have, what are your leisure activities </a:t>
            </a:r>
          </a:p>
          <a:p>
            <a:pPr marL="0" indent="0">
              <a:buNone/>
            </a:pPr>
            <a:r>
              <a:rPr lang="en-US" b="1" dirty="0" smtClean="0"/>
              <a:t>Mouth</a:t>
            </a:r>
            <a:r>
              <a:rPr lang="en-US" dirty="0" smtClean="0"/>
              <a:t>- what languages do you speak, how do you communicate?</a:t>
            </a:r>
          </a:p>
          <a:p>
            <a:pPr marL="0" indent="0">
              <a:buNone/>
            </a:pPr>
            <a:r>
              <a:rPr lang="en-US" b="1" dirty="0" smtClean="0"/>
              <a:t>Stomach</a:t>
            </a:r>
            <a:r>
              <a:rPr lang="en-US" dirty="0" smtClean="0"/>
              <a:t>- what / where do you eat</a:t>
            </a:r>
            <a:r>
              <a:rPr lang="en-US" dirty="0" smtClean="0"/>
              <a:t>? What do you wear?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Feet</a:t>
            </a:r>
            <a:r>
              <a:rPr lang="en-US" dirty="0" smtClean="0"/>
              <a:t>- what are your goals? What do you want to do? Where do you want to go</a:t>
            </a:r>
            <a:r>
              <a:rPr lang="en-US" dirty="0" smtClean="0"/>
              <a:t>? Where have you been?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Then, write down if you think you are a member of popular culture of folk culture and why.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128" y="1387214"/>
            <a:ext cx="3710672" cy="278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Homework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Interview a parent, guardian, relative, or close adult in your life on their culture. Ask them at least 5 questions. Record (on you phone) or write down exactly what they answer.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Sort their answers into folk or popular culture in a T chart.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 Write 1 paragraph explaining why you think they have this particular culture and analyze your findings.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51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Ringer- 10 minutes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One word is highlighted on your unit 3 vocabulary matrix.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Take a notecard and do the following with your word:</a:t>
            </a:r>
          </a:p>
          <a:p>
            <a:pPr marL="514350" indent="-514350">
              <a:buAutoNum type="arabicPeriod"/>
            </a:pPr>
            <a:r>
              <a:rPr lang="en-US" dirty="0" smtClean="0"/>
              <a:t>Describe (NOT DEFINE) it</a:t>
            </a:r>
          </a:p>
          <a:p>
            <a:pPr marL="514350" indent="-514350">
              <a:buAutoNum type="arabicPeriod"/>
            </a:pPr>
            <a:r>
              <a:rPr lang="en-US" dirty="0" smtClean="0"/>
              <a:t>Give an example </a:t>
            </a:r>
          </a:p>
          <a:p>
            <a:pPr marL="514350" indent="-514350">
              <a:buAutoNum type="arabicPeriod"/>
            </a:pPr>
            <a:r>
              <a:rPr lang="en-US" dirty="0" smtClean="0"/>
              <a:t>Draw an image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7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Habit Vs. Custom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1961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Habit- the repetitive action of one person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Custom- the repetitive action of a group of people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841" y="1528763"/>
            <a:ext cx="5189934" cy="345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7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Habit or Custom?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612" y="1690688"/>
            <a:ext cx="6200775" cy="462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22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Folk Vs. Popular 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8557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Folk Culture:</a:t>
            </a:r>
            <a:r>
              <a:rPr lang="en-US" dirty="0" smtClean="0"/>
              <a:t> traditionally practice by small, homogeneous groups living in isolated areas.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Popular Culture: </a:t>
            </a:r>
            <a:r>
              <a:rPr lang="en-US" dirty="0" smtClean="0"/>
              <a:t>Large heterogeneous societies that share certain habits despite differences in other personal characteristics.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770" y="1597518"/>
            <a:ext cx="2970695" cy="2235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683" y="2641696"/>
            <a:ext cx="3043314" cy="39966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6176963"/>
            <a:ext cx="4929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www.youtube.com/watch?v=W3aRr4Ig7Rk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3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Folk and Popular Culture Origins: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5926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Folk- Usually originates from an unknown date and hearth, or from multiple hearths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Popular- Usually from developed countries, traced to a specific origin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91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59477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Folk</a:t>
            </a:r>
            <a:r>
              <a:rPr lang="en-US" dirty="0" smtClean="0"/>
              <a:t>- diffuses slowly and on a smaller scale than popular culture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Popular</a:t>
            </a:r>
            <a:r>
              <a:rPr lang="en-US" dirty="0" smtClean="0"/>
              <a:t>-usually diffuses hierarchically, spreading faster from hearths of innovation with the help of modern communication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605" y="3269293"/>
            <a:ext cx="3301408" cy="3375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951" y="526866"/>
            <a:ext cx="2782579" cy="24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81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023981" cy="4351338"/>
          </a:xfrm>
        </p:spPr>
        <p:txBody>
          <a:bodyPr/>
          <a:lstStyle/>
          <a:p>
            <a:r>
              <a:rPr lang="en-US" dirty="0" smtClean="0"/>
              <a:t>Folk- Locally distributed, little access to the information.  Local physical and cultural factors are a big influence. </a:t>
            </a:r>
          </a:p>
          <a:p>
            <a:endParaRPr lang="en-US" dirty="0"/>
          </a:p>
          <a:p>
            <a:r>
              <a:rPr lang="en-US" dirty="0" smtClean="0"/>
              <a:t>Popular- Widely distributed across many countries, without little regard for physical factors. Access to the information is very wide.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113" y="557669"/>
            <a:ext cx="4881754" cy="2448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181" y="2726299"/>
            <a:ext cx="5547139" cy="39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32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86195" cy="4351338"/>
          </a:xfrm>
        </p:spPr>
        <p:txBody>
          <a:bodyPr/>
          <a:lstStyle/>
          <a:p>
            <a:r>
              <a:rPr lang="en-US" b="1" dirty="0" smtClean="0"/>
              <a:t>Folk Songs</a:t>
            </a:r>
            <a:r>
              <a:rPr lang="en-US" dirty="0" smtClean="0"/>
              <a:t>: usually for a specific purpose (celebrations, religious, local daily life) or are tied to one specific place </a:t>
            </a:r>
          </a:p>
          <a:p>
            <a:endParaRPr lang="en-US" dirty="0"/>
          </a:p>
          <a:p>
            <a:r>
              <a:rPr lang="en-US" b="1" dirty="0" smtClean="0"/>
              <a:t>Popular songs</a:t>
            </a:r>
            <a:r>
              <a:rPr lang="en-US" dirty="0" smtClean="0"/>
              <a:t>: Usually for entertainment and very widespread.  Usually highest attended music festivals are in Europe and the United States.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546" y="523679"/>
            <a:ext cx="3793691" cy="3161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890" y="3866830"/>
            <a:ext cx="4125237" cy="231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16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639</Words>
  <Application>Microsoft Office PowerPoint</Application>
  <PresentationFormat>Widescreen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AP Human Geography Unit 3</vt:lpstr>
      <vt:lpstr>Bell Ringer- 10 minutes </vt:lpstr>
      <vt:lpstr>Habit Vs. Custom </vt:lpstr>
      <vt:lpstr>Habit or Custom?</vt:lpstr>
      <vt:lpstr>Folk Vs. Popular Culture </vt:lpstr>
      <vt:lpstr>Folk and Popular Culture Origins:</vt:lpstr>
      <vt:lpstr>Diffusion </vt:lpstr>
      <vt:lpstr>Distribution </vt:lpstr>
      <vt:lpstr>Music</vt:lpstr>
      <vt:lpstr>Sports</vt:lpstr>
      <vt:lpstr>Evidence of Soccer as Popular Culture</vt:lpstr>
      <vt:lpstr>Olympic Sports </vt:lpstr>
      <vt:lpstr>Surviving Folk Sports</vt:lpstr>
      <vt:lpstr>Popular Cultural Diffusion: Fashion Trends </vt:lpstr>
      <vt:lpstr>Local Folk Culture: The Amish </vt:lpstr>
      <vt:lpstr>Video Example</vt:lpstr>
      <vt:lpstr>Personal Culture </vt:lpstr>
      <vt:lpstr>Homework </vt:lpstr>
    </vt:vector>
  </TitlesOfParts>
  <Company>Atlanta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Human Geography Unit 3</dc:title>
  <dc:creator>Browne, Alison</dc:creator>
  <cp:lastModifiedBy>Browne, Alison</cp:lastModifiedBy>
  <cp:revision>23</cp:revision>
  <dcterms:created xsi:type="dcterms:W3CDTF">2014-09-20T22:25:51Z</dcterms:created>
  <dcterms:modified xsi:type="dcterms:W3CDTF">2014-09-23T15:50:58Z</dcterms:modified>
</cp:coreProperties>
</file>