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8/11/2014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8/11/2014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Geography of a Mango</a:t>
            </a:r>
            <a:endParaRPr lang="en-US" dirty="0"/>
          </a:p>
        </p:txBody>
      </p:sp>
      <p:sp>
        <p:nvSpPr>
          <p:cNvPr id="3" name="Subtitle 2"/>
          <p:cNvSpPr>
            <a:spLocks noGrp="1"/>
          </p:cNvSpPr>
          <p:nvPr>
            <p:ph type="subTitle" idx="1"/>
          </p:nvPr>
        </p:nvSpPr>
        <p:spPr/>
        <p:txBody>
          <a:bodyPr/>
          <a:lstStyle/>
          <a:p>
            <a:r>
              <a:rPr lang="en-US" dirty="0" smtClean="0"/>
              <a:t>By Alison Browne</a:t>
            </a:r>
            <a:endParaRPr lang="en-US" dirty="0"/>
          </a:p>
        </p:txBody>
      </p:sp>
    </p:spTree>
    <p:extLst>
      <p:ext uri="{BB962C8B-B14F-4D97-AF65-F5344CB8AC3E}">
        <p14:creationId xmlns:p14="http://schemas.microsoft.com/office/powerpoint/2010/main" val="113752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Mangos: Where and How are they Produced?</a:t>
            </a:r>
            <a:endParaRPr lang="en-US" sz="3200" dirty="0"/>
          </a:p>
        </p:txBody>
      </p:sp>
      <p:sp>
        <p:nvSpPr>
          <p:cNvPr id="3" name="Content Placeholder 2"/>
          <p:cNvSpPr>
            <a:spLocks noGrp="1"/>
          </p:cNvSpPr>
          <p:nvPr>
            <p:ph idx="1"/>
          </p:nvPr>
        </p:nvSpPr>
        <p:spPr>
          <a:xfrm>
            <a:off x="680322" y="2336873"/>
            <a:ext cx="4154726" cy="3675620"/>
          </a:xfrm>
        </p:spPr>
        <p:txBody>
          <a:bodyPr>
            <a:normAutofit fontScale="77500" lnSpcReduction="20000"/>
          </a:bodyPr>
          <a:lstStyle/>
          <a:p>
            <a:pPr marL="457200" indent="-457200">
              <a:buAutoNum type="arabicPeriod"/>
            </a:pPr>
            <a:r>
              <a:rPr lang="en-US" sz="3000" dirty="0" smtClean="0"/>
              <a:t>Mangos must be cultivated in a tropical climate near the equator. They cannot grow anywhere that has frost on the ground. Most mangos are produced in India, China, Mexico, Thailand, Indonesia, and Brazil.  80% of the mangos that are eaten in the USA are grown in Mexico. 50% of the world’s mangos are produced in India. </a:t>
            </a:r>
          </a:p>
          <a:p>
            <a:pPr marL="0" indent="0">
              <a:buNone/>
            </a:pPr>
            <a:endParaRPr lang="en-US" dirty="0" smtClean="0"/>
          </a:p>
        </p:txBody>
      </p:sp>
      <p:pic>
        <p:nvPicPr>
          <p:cNvPr id="5" name="Picture 4"/>
          <p:cNvPicPr>
            <a:picLocks noChangeAspect="1"/>
          </p:cNvPicPr>
          <p:nvPr/>
        </p:nvPicPr>
        <p:blipFill>
          <a:blip r:embed="rId2"/>
          <a:stretch>
            <a:fillRect/>
          </a:stretch>
        </p:blipFill>
        <p:spPr>
          <a:xfrm>
            <a:off x="5102268" y="1866250"/>
            <a:ext cx="6444641" cy="4833481"/>
          </a:xfrm>
          <a:prstGeom prst="rect">
            <a:avLst/>
          </a:prstGeom>
        </p:spPr>
      </p:pic>
    </p:spTree>
    <p:extLst>
      <p:ext uri="{BB962C8B-B14F-4D97-AF65-F5344CB8AC3E}">
        <p14:creationId xmlns:p14="http://schemas.microsoft.com/office/powerpoint/2010/main" val="215161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Mangos: Where and How are they Produced?</a:t>
            </a:r>
          </a:p>
        </p:txBody>
      </p:sp>
      <p:sp>
        <p:nvSpPr>
          <p:cNvPr id="3" name="Content Placeholder 2"/>
          <p:cNvSpPr>
            <a:spLocks noGrp="1"/>
          </p:cNvSpPr>
          <p:nvPr>
            <p:ph idx="1"/>
          </p:nvPr>
        </p:nvSpPr>
        <p:spPr/>
        <p:txBody>
          <a:bodyPr/>
          <a:lstStyle/>
          <a:p>
            <a:pPr marL="0" indent="0">
              <a:buNone/>
            </a:pPr>
            <a:r>
              <a:rPr lang="en-US" dirty="0" smtClean="0"/>
              <a:t>2. Mangos </a:t>
            </a:r>
            <a:r>
              <a:rPr lang="en-US" dirty="0"/>
              <a:t>grow on trees and are usually farmed on large corporate </a:t>
            </a:r>
            <a:r>
              <a:rPr lang="en-US" dirty="0" smtClean="0"/>
              <a:t>orchards. </a:t>
            </a:r>
          </a:p>
          <a:p>
            <a:pPr marL="0" indent="0">
              <a:buNone/>
            </a:pPr>
            <a:endParaRPr lang="en-US" dirty="0"/>
          </a:p>
          <a:p>
            <a:pPr marL="0" indent="0">
              <a:buNone/>
            </a:pPr>
            <a:r>
              <a:rPr lang="en-US" dirty="0" smtClean="0"/>
              <a:t>3. Mangos </a:t>
            </a:r>
            <a:r>
              <a:rPr lang="en-US" dirty="0"/>
              <a:t>are typically grown in places that are free of fruit flies because they can destroy the mangos </a:t>
            </a:r>
          </a:p>
          <a:p>
            <a:endParaRPr lang="en-US" dirty="0"/>
          </a:p>
        </p:txBody>
      </p:sp>
    </p:spTree>
    <p:extLst>
      <p:ext uri="{BB962C8B-B14F-4D97-AF65-F5344CB8AC3E}">
        <p14:creationId xmlns:p14="http://schemas.microsoft.com/office/powerpoint/2010/main" val="186623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Why are Mangos produced in Tropical Regions? </a:t>
            </a:r>
            <a:endParaRPr lang="en-US" dirty="0"/>
          </a:p>
        </p:txBody>
      </p:sp>
      <p:sp>
        <p:nvSpPr>
          <p:cNvPr id="3" name="Content Placeholder 2"/>
          <p:cNvSpPr>
            <a:spLocks noGrp="1"/>
          </p:cNvSpPr>
          <p:nvPr>
            <p:ph idx="1"/>
          </p:nvPr>
        </p:nvSpPr>
        <p:spPr/>
        <p:txBody>
          <a:bodyPr>
            <a:normAutofit fontScale="92500"/>
          </a:bodyPr>
          <a:lstStyle/>
          <a:p>
            <a:r>
              <a:rPr lang="en-US" dirty="0" smtClean="0"/>
              <a:t>1. Mangos have been produced in India and South Asia for centuries because of the tropical climate and demand for it in that region. </a:t>
            </a:r>
          </a:p>
          <a:p>
            <a:r>
              <a:rPr lang="en-US" dirty="0" smtClean="0"/>
              <a:t>2. The warm climate and frost free terrain allow mangos to grow in many regions of the world. </a:t>
            </a:r>
          </a:p>
          <a:p>
            <a:r>
              <a:rPr lang="en-US" dirty="0" smtClean="0"/>
              <a:t>3. In India, most of the mangos are eaten in India so the exports are not very important to them. In Mexico, most of the mangos are exported to the USA, so it brings a lot of money to that country.</a:t>
            </a:r>
          </a:p>
          <a:p>
            <a:r>
              <a:rPr lang="en-US" dirty="0" smtClean="0"/>
              <a:t>4. Most mangos are sold in supermarkets (in the developed world), fruit markets, or street stands. </a:t>
            </a:r>
          </a:p>
        </p:txBody>
      </p:sp>
    </p:spTree>
    <p:extLst>
      <p:ext uri="{BB962C8B-B14F-4D97-AF65-F5344CB8AC3E}">
        <p14:creationId xmlns:p14="http://schemas.microsoft.com/office/powerpoint/2010/main" val="30377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How and where is the item Processed?</a:t>
            </a:r>
            <a:endParaRPr lang="en-US" dirty="0"/>
          </a:p>
        </p:txBody>
      </p:sp>
      <p:sp>
        <p:nvSpPr>
          <p:cNvPr id="3" name="Content Placeholder 2"/>
          <p:cNvSpPr>
            <a:spLocks noGrp="1"/>
          </p:cNvSpPr>
          <p:nvPr>
            <p:ph idx="1"/>
          </p:nvPr>
        </p:nvSpPr>
        <p:spPr/>
        <p:txBody>
          <a:bodyPr/>
          <a:lstStyle/>
          <a:p>
            <a:r>
              <a:rPr lang="en-US" dirty="0" smtClean="0"/>
              <a:t>1. </a:t>
            </a:r>
            <a:r>
              <a:rPr lang="en-US" dirty="0"/>
              <a:t>	</a:t>
            </a:r>
            <a:r>
              <a:rPr lang="en-US" dirty="0" smtClean="0"/>
              <a:t>			Mango Orchard </a:t>
            </a:r>
          </a:p>
          <a:p>
            <a:endParaRPr lang="en-US" dirty="0"/>
          </a:p>
          <a:p>
            <a:endParaRPr lang="en-US" dirty="0" smtClean="0"/>
          </a:p>
          <a:p>
            <a:pPr marL="0" indent="0">
              <a:buNone/>
            </a:pPr>
            <a:r>
              <a:rPr lang="en-US" dirty="0" smtClean="0"/>
              <a:t> 					</a:t>
            </a:r>
          </a:p>
          <a:p>
            <a:pPr marL="0" indent="0">
              <a:buNone/>
            </a:pPr>
            <a:r>
              <a:rPr lang="en-US" dirty="0"/>
              <a:t>	</a:t>
            </a:r>
            <a:r>
              <a:rPr lang="en-US" dirty="0" smtClean="0"/>
              <a:t>			Mango cleaning facility right before it 					goes onto a truck to its importing country</a:t>
            </a:r>
            <a:endParaRPr lang="en-US" dirty="0"/>
          </a:p>
        </p:txBody>
      </p:sp>
      <p:pic>
        <p:nvPicPr>
          <p:cNvPr id="4" name="Picture 3"/>
          <p:cNvPicPr>
            <a:picLocks noChangeAspect="1"/>
          </p:cNvPicPr>
          <p:nvPr/>
        </p:nvPicPr>
        <p:blipFill>
          <a:blip r:embed="rId2"/>
          <a:stretch>
            <a:fillRect/>
          </a:stretch>
        </p:blipFill>
        <p:spPr>
          <a:xfrm>
            <a:off x="1379232" y="2393456"/>
            <a:ext cx="2619375" cy="1743075"/>
          </a:xfrm>
          <a:prstGeom prst="rect">
            <a:avLst/>
          </a:prstGeom>
        </p:spPr>
      </p:pic>
      <p:pic>
        <p:nvPicPr>
          <p:cNvPr id="5" name="Picture 4"/>
          <p:cNvPicPr>
            <a:picLocks noChangeAspect="1"/>
          </p:cNvPicPr>
          <p:nvPr/>
        </p:nvPicPr>
        <p:blipFill>
          <a:blip r:embed="rId3"/>
          <a:stretch>
            <a:fillRect/>
          </a:stretch>
        </p:blipFill>
        <p:spPr>
          <a:xfrm>
            <a:off x="1158352" y="4269791"/>
            <a:ext cx="3061134" cy="1722981"/>
          </a:xfrm>
          <a:prstGeom prst="rect">
            <a:avLst/>
          </a:prstGeom>
        </p:spPr>
      </p:pic>
    </p:spTree>
    <p:extLst>
      <p:ext uri="{BB962C8B-B14F-4D97-AF65-F5344CB8AC3E}">
        <p14:creationId xmlns:p14="http://schemas.microsoft.com/office/powerpoint/2010/main" val="1760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How and where is the item Processed?</a:t>
            </a:r>
          </a:p>
        </p:txBody>
      </p:sp>
      <p:sp>
        <p:nvSpPr>
          <p:cNvPr id="3" name="Content Placeholder 2"/>
          <p:cNvSpPr>
            <a:spLocks noGrp="1"/>
          </p:cNvSpPr>
          <p:nvPr>
            <p:ph idx="1"/>
          </p:nvPr>
        </p:nvSpPr>
        <p:spPr/>
        <p:txBody>
          <a:bodyPr/>
          <a:lstStyle/>
          <a:p>
            <a:r>
              <a:rPr lang="en-US" dirty="0" smtClean="0"/>
              <a:t>2. VERY perishable, when they are green they are unripe, when they are red they are ripe.  Mangos ripen at room temperature. </a:t>
            </a:r>
          </a:p>
          <a:p>
            <a:endParaRPr lang="en-US" dirty="0"/>
          </a:p>
          <a:p>
            <a:r>
              <a:rPr lang="en-US" dirty="0"/>
              <a:t>3</a:t>
            </a:r>
            <a:r>
              <a:rPr lang="en-US" dirty="0" smtClean="0"/>
              <a:t>. Most mangos are consumed in South Asia, specifically India.  It is the national fruit of India, Pakistan, and the Philippines. </a:t>
            </a:r>
            <a:endParaRPr lang="en-US" dirty="0"/>
          </a:p>
        </p:txBody>
      </p:sp>
      <p:pic>
        <p:nvPicPr>
          <p:cNvPr id="4" name="Picture 3"/>
          <p:cNvPicPr>
            <a:picLocks noChangeAspect="1"/>
          </p:cNvPicPr>
          <p:nvPr/>
        </p:nvPicPr>
        <p:blipFill>
          <a:blip r:embed="rId2"/>
          <a:stretch>
            <a:fillRect/>
          </a:stretch>
        </p:blipFill>
        <p:spPr>
          <a:xfrm>
            <a:off x="1310534" y="4437057"/>
            <a:ext cx="3273991" cy="2177204"/>
          </a:xfrm>
          <a:prstGeom prst="rect">
            <a:avLst/>
          </a:prstGeom>
        </p:spPr>
      </p:pic>
    </p:spTree>
    <p:extLst>
      <p:ext uri="{BB962C8B-B14F-4D97-AF65-F5344CB8AC3E}">
        <p14:creationId xmlns:p14="http://schemas.microsoft.com/office/powerpoint/2010/main" val="85940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How is the item advertised?</a:t>
            </a:r>
            <a:endParaRPr lang="en-US" dirty="0"/>
          </a:p>
        </p:txBody>
      </p:sp>
      <p:sp>
        <p:nvSpPr>
          <p:cNvPr id="3" name="Content Placeholder 2"/>
          <p:cNvSpPr>
            <a:spLocks noGrp="1"/>
          </p:cNvSpPr>
          <p:nvPr>
            <p:ph idx="1"/>
          </p:nvPr>
        </p:nvSpPr>
        <p:spPr/>
        <p:txBody>
          <a:bodyPr/>
          <a:lstStyle/>
          <a:p>
            <a:r>
              <a:rPr lang="en-US" dirty="0" smtClean="0"/>
              <a:t>1. Mangos are not heavily advertised and one example of a brand is Daniella. </a:t>
            </a:r>
          </a:p>
          <a:p>
            <a:endParaRPr lang="en-US" dirty="0"/>
          </a:p>
          <a:p>
            <a:pPr marL="0" indent="0">
              <a:buNone/>
            </a:pPr>
            <a:endParaRPr lang="en-US" dirty="0"/>
          </a:p>
          <a:p>
            <a:r>
              <a:rPr lang="en-US" dirty="0" smtClean="0"/>
              <a:t>2. Mangos are in very high demand and are not packaged for consumer targeting.  They are just in a basket in a fruit section with a sticker on it. </a:t>
            </a:r>
            <a:endParaRPr lang="en-US" dirty="0"/>
          </a:p>
        </p:txBody>
      </p:sp>
    </p:spTree>
    <p:extLst>
      <p:ext uri="{BB962C8B-B14F-4D97-AF65-F5344CB8AC3E}">
        <p14:creationId xmlns:p14="http://schemas.microsoft.com/office/powerpoint/2010/main" val="418688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Mapping the Journey of a Mango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5471716"/>
              </p:ext>
            </p:extLst>
          </p:nvPr>
        </p:nvGraphicFramePr>
        <p:xfrm>
          <a:off x="267679" y="2292263"/>
          <a:ext cx="1097658" cy="1188720"/>
        </p:xfrm>
        <a:graphic>
          <a:graphicData uri="http://schemas.openxmlformats.org/drawingml/2006/table">
            <a:tbl>
              <a:tblPr firstRow="1" bandRow="1">
                <a:tableStyleId>{5C22544A-7EE6-4342-B048-85BDC9FD1C3A}</a:tableStyleId>
              </a:tblPr>
              <a:tblGrid>
                <a:gridCol w="1097658"/>
              </a:tblGrid>
              <a:tr h="801665">
                <a:tc>
                  <a:txBody>
                    <a:bodyPr/>
                    <a:lstStyle/>
                    <a:p>
                      <a:r>
                        <a:rPr lang="en-US" dirty="0" smtClean="0"/>
                        <a:t>Mango</a:t>
                      </a:r>
                      <a:r>
                        <a:rPr lang="en-US" baseline="0" dirty="0" smtClean="0"/>
                        <a:t> Orchard in Mexico</a:t>
                      </a:r>
                      <a:endParaRPr lang="en-US"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633729347"/>
              </p:ext>
            </p:extLst>
          </p:nvPr>
        </p:nvGraphicFramePr>
        <p:xfrm>
          <a:off x="2730674" y="3434219"/>
          <a:ext cx="1485964" cy="914400"/>
        </p:xfrm>
        <a:graphic>
          <a:graphicData uri="http://schemas.openxmlformats.org/drawingml/2006/table">
            <a:tbl>
              <a:tblPr firstRow="1" bandRow="1">
                <a:tableStyleId>{5C22544A-7EE6-4342-B048-85BDC9FD1C3A}</a:tableStyleId>
              </a:tblPr>
              <a:tblGrid>
                <a:gridCol w="1485964"/>
              </a:tblGrid>
              <a:tr h="845507">
                <a:tc>
                  <a:txBody>
                    <a:bodyPr/>
                    <a:lstStyle/>
                    <a:p>
                      <a:r>
                        <a:rPr lang="en-US" dirty="0" smtClean="0"/>
                        <a:t>Cleaning facility at orchard</a:t>
                      </a:r>
                      <a:endParaRPr lang="en-US"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940958147"/>
              </p:ext>
            </p:extLst>
          </p:nvPr>
        </p:nvGraphicFramePr>
        <p:xfrm>
          <a:off x="5263871" y="4438388"/>
          <a:ext cx="1527324" cy="707025"/>
        </p:xfrm>
        <a:graphic>
          <a:graphicData uri="http://schemas.openxmlformats.org/drawingml/2006/table">
            <a:tbl>
              <a:tblPr firstRow="1" bandRow="1">
                <a:tableStyleId>{5C22544A-7EE6-4342-B048-85BDC9FD1C3A}</a:tableStyleId>
              </a:tblPr>
              <a:tblGrid>
                <a:gridCol w="1527324"/>
              </a:tblGrid>
              <a:tr h="707025">
                <a:tc>
                  <a:txBody>
                    <a:bodyPr/>
                    <a:lstStyle/>
                    <a:p>
                      <a:r>
                        <a:rPr lang="en-US" dirty="0" smtClean="0"/>
                        <a:t>Transport to the USA</a:t>
                      </a:r>
                      <a:endParaRPr lang="en-US" dirty="0"/>
                    </a:p>
                  </a:txBody>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367638443"/>
              </p:ext>
            </p:extLst>
          </p:nvPr>
        </p:nvGraphicFramePr>
        <p:xfrm>
          <a:off x="8148638" y="5172553"/>
          <a:ext cx="1746924" cy="914400"/>
        </p:xfrm>
        <a:graphic>
          <a:graphicData uri="http://schemas.openxmlformats.org/drawingml/2006/table">
            <a:tbl>
              <a:tblPr firstRow="1" bandRow="1">
                <a:tableStyleId>{5C22544A-7EE6-4342-B048-85BDC9FD1C3A}</a:tableStyleId>
              </a:tblPr>
              <a:tblGrid>
                <a:gridCol w="1746924"/>
              </a:tblGrid>
              <a:tr h="707025">
                <a:tc>
                  <a:txBody>
                    <a:bodyPr/>
                    <a:lstStyle/>
                    <a:p>
                      <a:r>
                        <a:rPr lang="en-US" dirty="0" smtClean="0"/>
                        <a:t>Local</a:t>
                      </a:r>
                      <a:r>
                        <a:rPr lang="en-US" baseline="0" dirty="0" smtClean="0"/>
                        <a:t> transport to supermarket</a:t>
                      </a:r>
                      <a:endParaRPr lang="en-US" dirty="0"/>
                    </a:p>
                  </a:txBody>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584861522"/>
              </p:ext>
            </p:extLst>
          </p:nvPr>
        </p:nvGraphicFramePr>
        <p:xfrm>
          <a:off x="10754052" y="5832953"/>
          <a:ext cx="1437948" cy="707025"/>
        </p:xfrm>
        <a:graphic>
          <a:graphicData uri="http://schemas.openxmlformats.org/drawingml/2006/table">
            <a:tbl>
              <a:tblPr firstRow="1" bandRow="1">
                <a:tableStyleId>{5C22544A-7EE6-4342-B048-85BDC9FD1C3A}</a:tableStyleId>
              </a:tblPr>
              <a:tblGrid>
                <a:gridCol w="1437948"/>
              </a:tblGrid>
              <a:tr h="707025">
                <a:tc>
                  <a:txBody>
                    <a:bodyPr/>
                    <a:lstStyle/>
                    <a:p>
                      <a:r>
                        <a:rPr lang="en-US" dirty="0" smtClean="0"/>
                        <a:t>To consumers</a:t>
                      </a:r>
                      <a:endParaRPr lang="en-US" dirty="0"/>
                    </a:p>
                  </a:txBody>
                  <a:tcPr/>
                </a:tc>
              </a:tr>
            </a:tbl>
          </a:graphicData>
        </a:graphic>
      </p:graphicFrame>
      <p:cxnSp>
        <p:nvCxnSpPr>
          <p:cNvPr id="10" name="Straight Arrow Connector 9"/>
          <p:cNvCxnSpPr/>
          <p:nvPr/>
        </p:nvCxnSpPr>
        <p:spPr>
          <a:xfrm>
            <a:off x="1628384" y="3081403"/>
            <a:ext cx="1102290" cy="46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23152" y="4185781"/>
            <a:ext cx="1102290" cy="46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91195" y="5062603"/>
            <a:ext cx="1102290" cy="46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546921" y="5601222"/>
            <a:ext cx="1102290" cy="46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54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 Works Cited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"Selection, Ripening and Storage." </a:t>
            </a:r>
            <a:r>
              <a:rPr lang="en-US" i="1" dirty="0"/>
              <a:t>Home</a:t>
            </a:r>
            <a:r>
              <a:rPr lang="en-US" dirty="0"/>
              <a:t>. </a:t>
            </a:r>
            <a:r>
              <a:rPr lang="en-US" dirty="0" err="1"/>
              <a:t>N.p</a:t>
            </a:r>
            <a:r>
              <a:rPr lang="en-US" dirty="0"/>
              <a:t>., </a:t>
            </a:r>
            <a:r>
              <a:rPr lang="en-US" dirty="0" err="1"/>
              <a:t>n.d.</a:t>
            </a:r>
            <a:r>
              <a:rPr lang="en-US" dirty="0"/>
              <a:t> Web. 11 Aug. 2014</a:t>
            </a:r>
            <a:r>
              <a:rPr lang="en-US" dirty="0" smtClean="0"/>
              <a:t>.</a:t>
            </a:r>
            <a:endParaRPr lang="en-US" dirty="0"/>
          </a:p>
          <a:p>
            <a:r>
              <a:rPr lang="en-US" dirty="0"/>
              <a:t>"Fun Mango Facts for Kids - Interesting Information about Mangoes." </a:t>
            </a:r>
            <a:r>
              <a:rPr lang="en-US" i="1" dirty="0"/>
              <a:t>Fun Mango Facts for Kids - Interesting Information about Mangoes</a:t>
            </a:r>
            <a:r>
              <a:rPr lang="en-US" dirty="0"/>
              <a:t>. </a:t>
            </a:r>
            <a:r>
              <a:rPr lang="en-US" dirty="0" err="1"/>
              <a:t>N.p</a:t>
            </a:r>
            <a:r>
              <a:rPr lang="en-US" dirty="0"/>
              <a:t>., </a:t>
            </a:r>
            <a:r>
              <a:rPr lang="en-US" dirty="0" err="1"/>
              <a:t>n.d.</a:t>
            </a:r>
            <a:r>
              <a:rPr lang="en-US" dirty="0"/>
              <a:t> Web. 11 Aug. 2014</a:t>
            </a:r>
            <a:r>
              <a:rPr lang="en-US" dirty="0" smtClean="0"/>
              <a:t>.</a:t>
            </a:r>
          </a:p>
          <a:p>
            <a:r>
              <a:rPr lang="en-US" dirty="0"/>
              <a:t>"FreshFruitPortal.com » U.S. Mango Consumption Grows 117% in Four Years, Says NMB." </a:t>
            </a:r>
            <a:r>
              <a:rPr lang="en-US" i="1" dirty="0"/>
              <a:t>Fresh Fruit Portal US Mango Consumption Grows 117 in Four Years Says NMB Comments</a:t>
            </a:r>
            <a:r>
              <a:rPr lang="en-US" dirty="0"/>
              <a:t>. </a:t>
            </a:r>
            <a:r>
              <a:rPr lang="en-US" dirty="0" err="1"/>
              <a:t>N.p</a:t>
            </a:r>
            <a:r>
              <a:rPr lang="en-US" dirty="0"/>
              <a:t>., </a:t>
            </a:r>
            <a:r>
              <a:rPr lang="en-US" dirty="0" err="1"/>
              <a:t>n.d.</a:t>
            </a:r>
            <a:r>
              <a:rPr lang="en-US" dirty="0"/>
              <a:t> Web. 11 Aug. 2014</a:t>
            </a:r>
            <a:r>
              <a:rPr lang="en-US" dirty="0" smtClean="0"/>
              <a:t>.</a:t>
            </a:r>
          </a:p>
          <a:p>
            <a:r>
              <a:rPr lang="en-US" dirty="0"/>
              <a:t>"Mad About Mangoes: As Exports to the U.S. Resume, a Juicy Business Opportunity Ripens - </a:t>
            </a:r>
            <a:r>
              <a:rPr lang="en-US" dirty="0" err="1"/>
              <a:t>Knowledge@Wharton</a:t>
            </a:r>
            <a:r>
              <a:rPr lang="en-US" dirty="0"/>
              <a:t>." </a:t>
            </a:r>
            <a:r>
              <a:rPr lang="en-US" i="1" dirty="0" err="1"/>
              <a:t>KnowledgeWharton</a:t>
            </a:r>
            <a:r>
              <a:rPr lang="en-US" i="1" dirty="0"/>
              <a:t> Mad About Mangoes As Exports to the US Resume a Juicy Business Opportunity Ripens Comments</a:t>
            </a:r>
            <a:r>
              <a:rPr lang="en-US" dirty="0"/>
              <a:t>. </a:t>
            </a:r>
            <a:r>
              <a:rPr lang="en-US" dirty="0" err="1"/>
              <a:t>N.p</a:t>
            </a:r>
            <a:r>
              <a:rPr lang="en-US" dirty="0"/>
              <a:t>., </a:t>
            </a:r>
            <a:r>
              <a:rPr lang="en-US" dirty="0" err="1"/>
              <a:t>n.d.</a:t>
            </a:r>
            <a:r>
              <a:rPr lang="en-US" dirty="0"/>
              <a:t> Web. 11 Aug. 2014</a:t>
            </a:r>
            <a:r>
              <a:rPr lang="en-US" dirty="0" smtClean="0"/>
              <a:t>.</a:t>
            </a:r>
          </a:p>
          <a:p>
            <a:r>
              <a:rPr lang="en-US" dirty="0"/>
              <a:t>"Growing Mangoes - How To Grow Mango Trees From Seed." </a:t>
            </a:r>
            <a:r>
              <a:rPr lang="en-US" i="1" dirty="0"/>
              <a:t>Growing Mangoes - How To Grow Mango Trees From Seed</a:t>
            </a:r>
            <a:r>
              <a:rPr lang="en-US" dirty="0"/>
              <a:t>. </a:t>
            </a:r>
            <a:r>
              <a:rPr lang="en-US" dirty="0" err="1"/>
              <a:t>N.p</a:t>
            </a:r>
            <a:r>
              <a:rPr lang="en-US" dirty="0"/>
              <a:t>., </a:t>
            </a:r>
            <a:r>
              <a:rPr lang="en-US" dirty="0" err="1"/>
              <a:t>n.d.</a:t>
            </a:r>
            <a:r>
              <a:rPr lang="en-US" dirty="0"/>
              <a:t> Web. 11 Aug. 2014.</a:t>
            </a:r>
          </a:p>
          <a:p>
            <a:pPr marL="0" indent="0">
              <a:buNone/>
            </a:pPr>
            <a:endParaRPr lang="en-US" dirty="0"/>
          </a:p>
        </p:txBody>
      </p:sp>
    </p:spTree>
    <p:extLst>
      <p:ext uri="{BB962C8B-B14F-4D97-AF65-F5344CB8AC3E}">
        <p14:creationId xmlns:p14="http://schemas.microsoft.com/office/powerpoint/2010/main" val="339650255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43</TotalTime>
  <Words>425</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Trebuchet MS</vt:lpstr>
      <vt:lpstr>Berlin</vt:lpstr>
      <vt:lpstr>Geography of a Mango</vt:lpstr>
      <vt:lpstr>A. Mangos: Where and How are they Produced?</vt:lpstr>
      <vt:lpstr>A. Mangos: Where and How are they Produced?</vt:lpstr>
      <vt:lpstr>B. Why are Mangos produced in Tropical Regions? </vt:lpstr>
      <vt:lpstr>C. How and where is the item Processed?</vt:lpstr>
      <vt:lpstr>C. How and where is the item Processed?</vt:lpstr>
      <vt:lpstr>D. How is the item advertised?</vt:lpstr>
      <vt:lpstr>E. Mapping the Journey of a Mango </vt:lpstr>
      <vt:lpstr>F. Works Cited</vt:lpstr>
    </vt:vector>
  </TitlesOfParts>
  <Company>Atlanta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of a Mango</dc:title>
  <dc:creator>Browne, Alison</dc:creator>
  <cp:lastModifiedBy>Browne, Alison</cp:lastModifiedBy>
  <cp:revision>5</cp:revision>
  <dcterms:created xsi:type="dcterms:W3CDTF">2014-08-11T20:29:44Z</dcterms:created>
  <dcterms:modified xsi:type="dcterms:W3CDTF">2014-08-11T21:12:56Z</dcterms:modified>
</cp:coreProperties>
</file>