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69" r:id="rId4"/>
    <p:sldId id="268" r:id="rId5"/>
    <p:sldId id="257" r:id="rId6"/>
    <p:sldId id="258" r:id="rId7"/>
    <p:sldId id="259" r:id="rId8"/>
    <p:sldId id="260" r:id="rId9"/>
    <p:sldId id="270" r:id="rId10"/>
    <p:sldId id="261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D77F184-B91C-4179-BA21-EEE873E2676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04A7CBA7-68C8-4EAB-B817-32F16335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9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184-B91C-4179-BA21-EEE873E2676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04A7CBA7-68C8-4EAB-B817-32F16335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8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184-B91C-4179-BA21-EEE873E2676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04A7CBA7-68C8-4EAB-B817-32F16335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0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184-B91C-4179-BA21-EEE873E2676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04A7CBA7-68C8-4EAB-B817-32F163351219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411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184-B91C-4179-BA21-EEE873E2676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04A7CBA7-68C8-4EAB-B817-32F16335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28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184-B91C-4179-BA21-EEE873E2676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CBA7-68C8-4EAB-B817-32F16335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00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184-B91C-4179-BA21-EEE873E2676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CBA7-68C8-4EAB-B817-32F16335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03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184-B91C-4179-BA21-EEE873E2676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CBA7-68C8-4EAB-B817-32F16335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01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4D77F184-B91C-4179-BA21-EEE873E2676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04A7CBA7-68C8-4EAB-B817-32F16335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3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184-B91C-4179-BA21-EEE873E2676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CBA7-68C8-4EAB-B817-32F16335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0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4D77F184-B91C-4179-BA21-EEE873E2676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04A7CBA7-68C8-4EAB-B817-32F16335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5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184-B91C-4179-BA21-EEE873E2676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CBA7-68C8-4EAB-B817-32F16335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9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184-B91C-4179-BA21-EEE873E2676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CBA7-68C8-4EAB-B817-32F16335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2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184-B91C-4179-BA21-EEE873E2676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CBA7-68C8-4EAB-B817-32F16335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184-B91C-4179-BA21-EEE873E2676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CBA7-68C8-4EAB-B817-32F16335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3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184-B91C-4179-BA21-EEE873E2676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CBA7-68C8-4EAB-B817-32F16335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5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F184-B91C-4179-BA21-EEE873E2676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CBA7-68C8-4EAB-B817-32F16335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8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7F184-B91C-4179-BA21-EEE873E2676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7CBA7-68C8-4EAB-B817-32F16335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29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_x1WEYo4aW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 of Latin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9/16</a:t>
            </a:r>
            <a:r>
              <a:rPr lang="en-US" dirty="0" smtClean="0"/>
              <a:t>/14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9/17/14</a:t>
            </a:r>
          </a:p>
        </p:txBody>
      </p:sp>
    </p:spTree>
    <p:extLst>
      <p:ext uri="{BB962C8B-B14F-4D97-AF65-F5344CB8AC3E}">
        <p14:creationId xmlns:p14="http://schemas.microsoft.com/office/powerpoint/2010/main" val="241137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391400" cy="591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68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True or False: In South America there are not many indigenous groups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5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The main religion found in Latin America is:</a:t>
            </a:r>
          </a:p>
          <a:p>
            <a:pPr marL="457200" indent="-457200">
              <a:buAutoNum type="alphaUcPeriod"/>
            </a:pPr>
            <a:r>
              <a:rPr lang="en-US" dirty="0" smtClean="0"/>
              <a:t>Protestant</a:t>
            </a:r>
          </a:p>
          <a:p>
            <a:pPr marL="457200" indent="-457200">
              <a:buAutoNum type="alphaUcPeriod"/>
            </a:pPr>
            <a:r>
              <a:rPr lang="en-US" dirty="0" smtClean="0"/>
              <a:t>Muslim </a:t>
            </a:r>
          </a:p>
          <a:p>
            <a:pPr marL="457200" indent="-457200">
              <a:buAutoNum type="alphaUcPeriod"/>
            </a:pPr>
            <a:r>
              <a:rPr lang="en-US" dirty="0" smtClean="0"/>
              <a:t>Roman Catholic </a:t>
            </a:r>
          </a:p>
          <a:p>
            <a:pPr marL="457200" indent="-457200">
              <a:buAutoNum type="alphaUcPeriod"/>
            </a:pPr>
            <a:r>
              <a:rPr lang="en-US" dirty="0" smtClean="0"/>
              <a:t>Jewish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9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Mestizos ended up in Latin America because:</a:t>
            </a:r>
          </a:p>
          <a:p>
            <a:pPr marL="457200" indent="-457200">
              <a:buAutoNum type="alphaUcPeriod"/>
            </a:pPr>
            <a:r>
              <a:rPr lang="en-US" dirty="0" smtClean="0"/>
              <a:t>They are an indigenous group</a:t>
            </a:r>
          </a:p>
          <a:p>
            <a:pPr marL="457200" indent="-457200">
              <a:buAutoNum type="alphaUcPeriod"/>
            </a:pPr>
            <a:r>
              <a:rPr lang="en-US" dirty="0" smtClean="0"/>
              <a:t>European settlers mixed with the indigenous groups</a:t>
            </a:r>
          </a:p>
          <a:p>
            <a:pPr marL="457200" indent="-457200">
              <a:buAutoNum type="alphaUcPeriod"/>
            </a:pPr>
            <a:r>
              <a:rPr lang="en-US" dirty="0" smtClean="0"/>
              <a:t>They immigrated from Africa</a:t>
            </a:r>
          </a:p>
          <a:p>
            <a:pPr marL="457200" indent="-457200">
              <a:buAutoNum type="alphaUcPeriod"/>
            </a:pPr>
            <a:r>
              <a:rPr lang="en-US" dirty="0" smtClean="0"/>
              <a:t>Mestizos are not in Latin America </a:t>
            </a:r>
          </a:p>
        </p:txBody>
      </p:sp>
    </p:spTree>
    <p:extLst>
      <p:ext uri="{BB962C8B-B14F-4D97-AF65-F5344CB8AC3E}">
        <p14:creationId xmlns:p14="http://schemas.microsoft.com/office/powerpoint/2010/main" val="2210401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All of the following are countries in Latin America EXCEPT:</a:t>
            </a:r>
          </a:p>
          <a:p>
            <a:pPr marL="457200" indent="-457200">
              <a:buAutoNum type="alphaUcPeriod"/>
            </a:pPr>
            <a:r>
              <a:rPr lang="en-US" dirty="0" smtClean="0"/>
              <a:t>Spain</a:t>
            </a:r>
          </a:p>
          <a:p>
            <a:pPr marL="457200" indent="-457200">
              <a:buAutoNum type="alphaUcPeriod"/>
            </a:pPr>
            <a:r>
              <a:rPr lang="en-US" dirty="0" smtClean="0"/>
              <a:t>Argentina</a:t>
            </a:r>
          </a:p>
          <a:p>
            <a:pPr marL="457200" indent="-457200">
              <a:buAutoNum type="alphaUcPeriod"/>
            </a:pPr>
            <a:r>
              <a:rPr lang="en-US" dirty="0" smtClean="0"/>
              <a:t>The Bahamas</a:t>
            </a:r>
          </a:p>
          <a:p>
            <a:pPr marL="457200" indent="-457200">
              <a:buAutoNum type="alphaUcPeriod"/>
            </a:pPr>
            <a:r>
              <a:rPr lang="en-US" dirty="0" smtClean="0"/>
              <a:t>Cuba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50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5"/>
            </a:pPr>
            <a:r>
              <a:rPr lang="en-US" dirty="0" smtClean="0"/>
              <a:t>What landform mainly makes up the region called the Caribbean </a:t>
            </a:r>
          </a:p>
          <a:p>
            <a:pPr marL="457200" indent="-457200">
              <a:buAutoNum type="alphaUcPeriod"/>
            </a:pPr>
            <a:r>
              <a:rPr lang="en-US" dirty="0" smtClean="0"/>
              <a:t>Mountains</a:t>
            </a:r>
          </a:p>
          <a:p>
            <a:pPr marL="457200" indent="-457200">
              <a:buAutoNum type="alphaUcPeriod"/>
            </a:pPr>
            <a:r>
              <a:rPr lang="en-US" dirty="0" smtClean="0"/>
              <a:t>Isthmuses </a:t>
            </a:r>
          </a:p>
          <a:p>
            <a:pPr marL="457200" indent="-457200">
              <a:buAutoNum type="alphaUcPeriod"/>
            </a:pPr>
            <a:r>
              <a:rPr lang="en-US" dirty="0" smtClean="0"/>
              <a:t>Peninsulas </a:t>
            </a:r>
          </a:p>
          <a:p>
            <a:pPr marL="457200" indent="-457200">
              <a:buAutoNum type="alphaUcPeriod"/>
            </a:pPr>
            <a:r>
              <a:rPr lang="en-US" dirty="0" smtClean="0"/>
              <a:t>Islands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5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Without using a map, put the countries below into these categories: </a:t>
            </a:r>
            <a:r>
              <a:rPr lang="en-US" b="1" dirty="0" smtClean="0">
                <a:solidFill>
                  <a:srgbClr val="FFC000"/>
                </a:solidFill>
              </a:rPr>
              <a:t>(on your paper from the orange bin)</a:t>
            </a:r>
          </a:p>
          <a:p>
            <a:pPr marL="0" indent="0">
              <a:buNone/>
            </a:pPr>
            <a:r>
              <a:rPr lang="en-US" u="sng" dirty="0" smtClean="0"/>
              <a:t>Categories:</a:t>
            </a:r>
          </a:p>
          <a:p>
            <a:pPr marL="0" indent="0">
              <a:buNone/>
            </a:pPr>
            <a:r>
              <a:rPr lang="en-US" dirty="0" smtClean="0"/>
              <a:t>1. Central America/ Caribbean Islands</a:t>
            </a:r>
          </a:p>
          <a:p>
            <a:pPr marL="0" indent="0">
              <a:buNone/>
            </a:pPr>
            <a:r>
              <a:rPr lang="en-US" dirty="0" smtClean="0"/>
              <a:t>2. South America</a:t>
            </a:r>
          </a:p>
          <a:p>
            <a:pPr marL="0" indent="0">
              <a:buNone/>
            </a:pPr>
            <a:r>
              <a:rPr lang="en-US" dirty="0" smtClean="0"/>
              <a:t>3. Mexico</a:t>
            </a:r>
          </a:p>
          <a:p>
            <a:pPr marL="0" indent="0">
              <a:buNone/>
            </a:pPr>
            <a:r>
              <a:rPr lang="en-US" u="sng" dirty="0" smtClean="0"/>
              <a:t>Countries:</a:t>
            </a:r>
          </a:p>
          <a:p>
            <a:pPr marL="0" indent="0">
              <a:buNone/>
            </a:pPr>
            <a:r>
              <a:rPr lang="en-US" dirty="0" smtClean="0"/>
              <a:t>Mexico, Haiti, Brazil, El Salvador, Argentina, Chile, Panama, Colombia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630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Practice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 your paper in the space provided do the following to your assigned word: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Describe</a:t>
            </a:r>
          </a:p>
          <a:p>
            <a:pPr marL="457200" indent="-457200">
              <a:buAutoNum type="arabicPeriod"/>
            </a:pPr>
            <a:r>
              <a:rPr lang="en-US" dirty="0" smtClean="0"/>
              <a:t>Give an example </a:t>
            </a:r>
          </a:p>
          <a:p>
            <a:pPr marL="457200" indent="-457200">
              <a:buAutoNum type="arabicPeriod"/>
            </a:pPr>
            <a:r>
              <a:rPr lang="en-US" dirty="0" smtClean="0"/>
              <a:t>Draw an image</a:t>
            </a:r>
          </a:p>
          <a:p>
            <a:pPr marL="457200" indent="-457200">
              <a:buAutoNum type="arabicPeriod"/>
            </a:pPr>
            <a:r>
              <a:rPr lang="en-US" dirty="0" smtClean="0"/>
              <a:t>Use in a sentence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5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733350"/>
            <a:ext cx="4777264" cy="597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6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Indigenous Groups: Maya in the Yucatan Peninsula</a:t>
            </a:r>
          </a:p>
          <a:p>
            <a:pPr lvl="1"/>
            <a:r>
              <a:rPr lang="en-US" dirty="0" smtClean="0"/>
              <a:t>European Settlers + Maya = mestizo culture</a:t>
            </a:r>
          </a:p>
          <a:p>
            <a:pPr lvl="1"/>
            <a:r>
              <a:rPr lang="en-US" dirty="0">
                <a:hlinkClick r:id="rId2"/>
              </a:rPr>
              <a:t>https://www.youtube.com/watch?v=_x1WEYo4aWY</a:t>
            </a:r>
            <a:endParaRPr lang="en-US" dirty="0" smtClean="0"/>
          </a:p>
          <a:p>
            <a:r>
              <a:rPr lang="en-US" dirty="0" smtClean="0"/>
              <a:t>Mexico City- Largest city in Mexico</a:t>
            </a:r>
          </a:p>
          <a:p>
            <a:r>
              <a:rPr lang="en-US" dirty="0" smtClean="0"/>
              <a:t>Indigenous religion + Catholicism = Syncretism</a:t>
            </a:r>
          </a:p>
          <a:p>
            <a:r>
              <a:rPr lang="en-US" dirty="0" smtClean="0"/>
              <a:t>Malnutrition is a large problem in Mexico</a:t>
            </a:r>
          </a:p>
          <a:p>
            <a:r>
              <a:rPr lang="en-US" dirty="0" smtClean="0"/>
              <a:t>Diego Rivera &amp; Frieda Kahlo </a:t>
            </a:r>
          </a:p>
          <a:p>
            <a:r>
              <a:rPr lang="en-US" dirty="0" smtClean="0"/>
              <a:t>Extended family is very important to culture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909" y="4343400"/>
            <a:ext cx="1906091" cy="23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7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Caribbean/ Central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Blends of different ethnic groups 2/3 Mestizos</a:t>
            </a:r>
          </a:p>
          <a:p>
            <a:r>
              <a:rPr lang="en-US" dirty="0" smtClean="0"/>
              <a:t>Colombian Exchange </a:t>
            </a:r>
          </a:p>
          <a:p>
            <a:r>
              <a:rPr lang="en-US" dirty="0" smtClean="0"/>
              <a:t>Spanish, French, Dutch (mainly </a:t>
            </a:r>
            <a:r>
              <a:rPr lang="en-US" dirty="0"/>
              <a:t>S</a:t>
            </a:r>
            <a:r>
              <a:rPr lang="en-US" dirty="0" smtClean="0"/>
              <a:t>panish) </a:t>
            </a:r>
          </a:p>
          <a:p>
            <a:r>
              <a:rPr lang="en-US" dirty="0" smtClean="0"/>
              <a:t>75% Roman Catholic</a:t>
            </a:r>
          </a:p>
          <a:p>
            <a:r>
              <a:rPr lang="en-US" dirty="0" smtClean="0"/>
              <a:t>Matriarchal- house is run by the women </a:t>
            </a:r>
          </a:p>
          <a:p>
            <a:r>
              <a:rPr lang="en-US" dirty="0" smtClean="0"/>
              <a:t>Caribbean made up of Islands </a:t>
            </a:r>
            <a:r>
              <a:rPr lang="en-US" dirty="0" smtClean="0">
                <a:sym typeface="Wingdings" pitchFamily="2" charset="2"/>
              </a:rPr>
              <a:t> many under foreign control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909" y="4343400"/>
            <a:ext cx="1906091" cy="23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7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350 different indigenous groups</a:t>
            </a:r>
          </a:p>
          <a:p>
            <a:r>
              <a:rPr lang="en-US" dirty="0" smtClean="0"/>
              <a:t>Sao Paulo, Brazil &amp; Buenos Aires, Argentina are 2 of the largest cities in the world</a:t>
            </a:r>
          </a:p>
          <a:p>
            <a:r>
              <a:rPr lang="en-US" dirty="0" smtClean="0"/>
              <a:t>Spanish, Portuguese and Dutch are spoken</a:t>
            </a:r>
          </a:p>
          <a:p>
            <a:r>
              <a:rPr lang="en-US" dirty="0" smtClean="0"/>
              <a:t>Most are Roman Catholic, but also many other religions</a:t>
            </a:r>
          </a:p>
          <a:p>
            <a:r>
              <a:rPr lang="en-US" dirty="0" smtClean="0"/>
              <a:t>Soccer is very important to culture</a:t>
            </a:r>
          </a:p>
          <a:p>
            <a:r>
              <a:rPr lang="en-US" dirty="0" smtClean="0"/>
              <a:t>Extended family is very important to many South Americans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02390"/>
            <a:ext cx="1906091" cy="23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5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sentence summaries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 1 sentence summary of each of the 3 distinct culture regions within Latin America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Mexico</a:t>
            </a:r>
          </a:p>
          <a:p>
            <a:pPr marL="457200" indent="-457200">
              <a:buAutoNum type="arabicPeriod"/>
            </a:pPr>
            <a:r>
              <a:rPr lang="en-US" dirty="0" smtClean="0"/>
              <a:t>Caribbean Islands/ Central America</a:t>
            </a:r>
          </a:p>
          <a:p>
            <a:pPr marL="457200" indent="-457200">
              <a:buAutoNum type="arabicPeriod"/>
            </a:pPr>
            <a:r>
              <a:rPr lang="en-US" dirty="0" smtClean="0"/>
              <a:t>South America </a:t>
            </a:r>
          </a:p>
        </p:txBody>
      </p:sp>
    </p:spTree>
    <p:extLst>
      <p:ext uri="{BB962C8B-B14F-4D97-AF65-F5344CB8AC3E}">
        <p14:creationId xmlns:p14="http://schemas.microsoft.com/office/powerpoint/2010/main" val="251665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Stations – 10 minutes for each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Vocabulary- Your group will get 3 sets of 3 vocab words.  Your job is to write down how those words are related to each other </a:t>
            </a:r>
          </a:p>
          <a:p>
            <a:pPr marL="457200" indent="-457200">
              <a:buAutoNum type="arabicPeriod"/>
            </a:pPr>
            <a:r>
              <a:rPr lang="en-US" dirty="0" smtClean="0"/>
              <a:t>Mapping- choose one culture region of Latin America and decorate a map (with images and annotation) according to the culture of that region. </a:t>
            </a:r>
          </a:p>
          <a:p>
            <a:pPr marL="457200" indent="-457200">
              <a:buAutoNum type="arabicPeriod"/>
            </a:pPr>
            <a:r>
              <a:rPr lang="en-US" dirty="0" smtClean="0"/>
              <a:t>Language- shade in the different languages spoken in Latin America and write a 1 paragraph analysis of your findings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9513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280</TotalTime>
  <Words>453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</vt:lpstr>
      <vt:lpstr>Berlin</vt:lpstr>
      <vt:lpstr>Culture of Latin America</vt:lpstr>
      <vt:lpstr>Bell Ringer</vt:lpstr>
      <vt:lpstr>Vocabulary Practice </vt:lpstr>
      <vt:lpstr>PowerPoint Presentation</vt:lpstr>
      <vt:lpstr>Mexico </vt:lpstr>
      <vt:lpstr>Caribbean/ Central America</vt:lpstr>
      <vt:lpstr>South America</vt:lpstr>
      <vt:lpstr>1 sentence summaries</vt:lpstr>
      <vt:lpstr>Stations – 10 minutes for each </vt:lpstr>
      <vt:lpstr>PowerPoint Presentation</vt:lpstr>
      <vt:lpstr>Exit Ticket </vt:lpstr>
      <vt:lpstr>Exit Ticket </vt:lpstr>
      <vt:lpstr>Exit Ticket </vt:lpstr>
      <vt:lpstr>Exit Ticket </vt:lpstr>
      <vt:lpstr>Exit Ticket </vt:lpstr>
    </vt:vector>
  </TitlesOfParts>
  <Company>Atlanta Public Schools-.IT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of Latin America</dc:title>
  <dc:creator>Browne, Alison</dc:creator>
  <cp:lastModifiedBy>Browne, Alison</cp:lastModifiedBy>
  <cp:revision>15</cp:revision>
  <dcterms:created xsi:type="dcterms:W3CDTF">2013-09-23T22:14:09Z</dcterms:created>
  <dcterms:modified xsi:type="dcterms:W3CDTF">2014-09-15T19:40:47Z</dcterms:modified>
</cp:coreProperties>
</file>