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69" r:id="rId4"/>
    <p:sldId id="266" r:id="rId5"/>
    <p:sldId id="267" r:id="rId6"/>
    <p:sldId id="268" r:id="rId7"/>
    <p:sldId id="258" r:id="rId8"/>
    <p:sldId id="259" r:id="rId9"/>
    <p:sldId id="260" r:id="rId10"/>
    <p:sldId id="261" r:id="rId11"/>
    <p:sldId id="262" r:id="rId12"/>
    <p:sldId id="263" r:id="rId13"/>
  </p:sldIdLst>
  <p:sldSz cx="12192000" cy="6858000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3" d="100"/>
          <a:sy n="63" d="100"/>
        </p:scale>
        <p:origin x="4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BF584-5B4A-4F04-8CED-7B64860C9CE3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52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89952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39B1F-8E34-4372-AD28-F8E585F01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7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80A9-0C38-45E0-9E0D-BEC371105C73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97C0-4F33-407F-9AA9-272D5EE52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33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80A9-0C38-45E0-9E0D-BEC371105C73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97C0-4F33-407F-9AA9-272D5EE52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9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80A9-0C38-45E0-9E0D-BEC371105C73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97C0-4F33-407F-9AA9-272D5EE52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9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80A9-0C38-45E0-9E0D-BEC371105C73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97C0-4F33-407F-9AA9-272D5EE52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80A9-0C38-45E0-9E0D-BEC371105C73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97C0-4F33-407F-9AA9-272D5EE52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80A9-0C38-45E0-9E0D-BEC371105C73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97C0-4F33-407F-9AA9-272D5EE52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66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80A9-0C38-45E0-9E0D-BEC371105C73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97C0-4F33-407F-9AA9-272D5EE52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93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80A9-0C38-45E0-9E0D-BEC371105C73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97C0-4F33-407F-9AA9-272D5EE52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80A9-0C38-45E0-9E0D-BEC371105C73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97C0-4F33-407F-9AA9-272D5EE52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2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80A9-0C38-45E0-9E0D-BEC371105C73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97C0-4F33-407F-9AA9-272D5EE52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6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80A9-0C38-45E0-9E0D-BEC371105C73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97C0-4F33-407F-9AA9-272D5EE52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4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680A9-0C38-45E0-9E0D-BEC371105C73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497C0-4F33-407F-9AA9-272D5EE52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 Human Geography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Class 7- Population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88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2- High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708" y="1544272"/>
            <a:ext cx="5795889" cy="463269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Rapidly declining death rates and very high birth rates </a:t>
            </a:r>
          </a:p>
          <a:p>
            <a:r>
              <a:rPr lang="en-US" dirty="0" smtClean="0"/>
              <a:t>Europe and North America were in stage 2 during the 1750s</a:t>
            </a:r>
            <a:r>
              <a:rPr lang="en-US" dirty="0"/>
              <a:t> </a:t>
            </a:r>
            <a:r>
              <a:rPr lang="en-US" dirty="0" smtClean="0"/>
              <a:t>after the </a:t>
            </a:r>
            <a:r>
              <a:rPr lang="en-US" b="1" dirty="0" smtClean="0"/>
              <a:t>industrial revolution </a:t>
            </a:r>
          </a:p>
          <a:p>
            <a:r>
              <a:rPr lang="en-US" dirty="0" smtClean="0"/>
              <a:t>Most of the developing world entered stage 2 during the 1950s </a:t>
            </a:r>
          </a:p>
          <a:p>
            <a:r>
              <a:rPr lang="en-US" b="1" dirty="0" smtClean="0"/>
              <a:t>Medical revolution </a:t>
            </a:r>
            <a:r>
              <a:rPr lang="en-US" dirty="0" smtClean="0"/>
              <a:t>pushed many countries into stage </a:t>
            </a:r>
            <a:r>
              <a:rPr lang="en-US" dirty="0" smtClean="0"/>
              <a:t>2</a:t>
            </a:r>
          </a:p>
          <a:p>
            <a:r>
              <a:rPr lang="en-US" dirty="0" smtClean="0"/>
              <a:t>Most of the world’s poorest countries are in stage 2 with falling death rates but stable, high birth rates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597" y="1544272"/>
            <a:ext cx="6025206" cy="45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0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3 </a:t>
            </a:r>
            <a:r>
              <a:rPr lang="en-US" dirty="0" smtClean="0"/>
              <a:t>Decreasing/ moderate </a:t>
            </a:r>
            <a:r>
              <a:rPr lang="en-US" dirty="0" smtClean="0"/>
              <a:t>growth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89209" cy="4351338"/>
          </a:xfrm>
        </p:spPr>
        <p:txBody>
          <a:bodyPr/>
          <a:lstStyle/>
          <a:p>
            <a:r>
              <a:rPr lang="en-US" dirty="0" smtClean="0"/>
              <a:t>Birth rates decline, death rates </a:t>
            </a:r>
            <a:r>
              <a:rPr lang="en-US" dirty="0" smtClean="0"/>
              <a:t>decline</a:t>
            </a:r>
          </a:p>
          <a:p>
            <a:r>
              <a:rPr lang="en-US" dirty="0" smtClean="0"/>
              <a:t>Mature industrial economy </a:t>
            </a:r>
          </a:p>
          <a:p>
            <a:r>
              <a:rPr lang="en-US" dirty="0" smtClean="0"/>
              <a:t>Children become economic liabilities rather than assets because they live longer </a:t>
            </a:r>
          </a:p>
          <a:p>
            <a:r>
              <a:rPr lang="en-US" dirty="0" smtClean="0"/>
              <a:t>Birth control is in effect </a:t>
            </a:r>
          </a:p>
          <a:p>
            <a:r>
              <a:rPr lang="en-US" dirty="0" smtClean="0"/>
              <a:t>Children are living until adulthood and fertility rates fall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409" y="1690688"/>
            <a:ext cx="5807612" cy="435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4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Stage 4- Low Growth	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Very low birth rates and death rates produce virtually no long term natural increase and a possible decrease </a:t>
            </a:r>
          </a:p>
          <a:p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ZPG (zero population growth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Post industrial economy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Birth rates fall because women are working outside the home and children are more expensive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Women are more educated and delay marriage and children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Steady death rates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Population grows only very slowly or even decreases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5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China only allows families to have one baby.  Do you think this is acceptable? Vote yes or no.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507" y="2925407"/>
            <a:ext cx="5712402" cy="373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6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Population growth is a HUGE problem worldwide, especially in LDCs (less developed countries). There are several theories and ideas about why this occurs and how to best fix it.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121" y="2247972"/>
            <a:ext cx="6304008" cy="419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all started with him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19" y="1558339"/>
            <a:ext cx="4643511" cy="4351338"/>
          </a:xfrm>
        </p:spPr>
        <p:txBody>
          <a:bodyPr/>
          <a:lstStyle/>
          <a:p>
            <a:r>
              <a:rPr lang="en-US" dirty="0" smtClean="0"/>
              <a:t>Thomas Malthus	</a:t>
            </a:r>
          </a:p>
          <a:p>
            <a:pPr lvl="1"/>
            <a:r>
              <a:rPr lang="en-US" sz="3600" dirty="0" smtClean="0"/>
              <a:t>British Economist </a:t>
            </a:r>
          </a:p>
          <a:p>
            <a:pPr lvl="1"/>
            <a:r>
              <a:rPr lang="en-US" sz="3600" dirty="0" smtClean="0"/>
              <a:t>First critic to note that the world’s population was increasing faster than the supplies needed to sustain it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108" y="886264"/>
            <a:ext cx="3925281" cy="463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1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Malthus’ Beliefs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68705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Population increased exponentially, or at a “geometric rate”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Food supplies grow linearly or at an “arithmetic rate”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712" y="848643"/>
            <a:ext cx="2814491" cy="3005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6810" y="3545059"/>
            <a:ext cx="2845190" cy="284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2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Neo-Malthusians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37517" cy="4351338"/>
          </a:xfrm>
        </p:spPr>
        <p:txBody>
          <a:bodyPr/>
          <a:lstStyle/>
          <a:p>
            <a:r>
              <a:rPr lang="en-US" dirty="0" smtClean="0"/>
              <a:t>The Population Bomb, by Paul Ehrlich (1968)- popularizes neo-Malthusian ideas</a:t>
            </a:r>
          </a:p>
          <a:p>
            <a:r>
              <a:rPr lang="en-US" dirty="0" smtClean="0"/>
              <a:t>Underpinnings for international programs for population limitation by birth control </a:t>
            </a:r>
          </a:p>
          <a:p>
            <a:r>
              <a:rPr lang="en-US" dirty="0" smtClean="0"/>
              <a:t>Believe overpopulation will cause resource depletion or environmental degradation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390" y="1338995"/>
            <a:ext cx="6073598" cy="415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6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Demographic Transition 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Process of change from: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High crude birth and death rates &amp; low rate of natural increase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TO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Low crude birth and death rates &amp; low rate of natural increase AND higher population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2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4 stages- </a:t>
            </a:r>
            <a:r>
              <a:rPr lang="en-US" sz="2800" dirty="0" smtClean="0"/>
              <a:t>every country is in one of these four stages. 	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Low Growth</a:t>
            </a:r>
          </a:p>
          <a:p>
            <a:pPr marL="514350" indent="-514350">
              <a:buAutoNum type="arabicPeriod"/>
            </a:pPr>
            <a:r>
              <a:rPr lang="en-US" dirty="0" smtClean="0"/>
              <a:t>High Growth</a:t>
            </a:r>
          </a:p>
          <a:p>
            <a:pPr marL="514350" indent="-514350">
              <a:buAutoNum type="arabicPeriod"/>
            </a:pPr>
            <a:r>
              <a:rPr lang="en-US" dirty="0" smtClean="0"/>
              <a:t>Decreasing Growth</a:t>
            </a:r>
          </a:p>
          <a:p>
            <a:pPr marL="514350" indent="-514350">
              <a:buAutoNum type="arabicPeriod"/>
            </a:pPr>
            <a:r>
              <a:rPr lang="en-US" dirty="0" smtClean="0"/>
              <a:t>Low Growth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004" y="1690688"/>
            <a:ext cx="6362796" cy="477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3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1- Low Growth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birth rate and death rates produce virtually no long term natural increase </a:t>
            </a:r>
          </a:p>
          <a:p>
            <a:r>
              <a:rPr lang="en-US" dirty="0" smtClean="0"/>
              <a:t>No country is in stage 1, these were the hunter gatherers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1" y="3277899"/>
            <a:ext cx="3865418" cy="289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5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389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AP Human Geography</vt:lpstr>
      <vt:lpstr>Bell Ringer </vt:lpstr>
      <vt:lpstr>PowerPoint Presentation</vt:lpstr>
      <vt:lpstr>It all started with him</vt:lpstr>
      <vt:lpstr>Malthus’ Beliefs</vt:lpstr>
      <vt:lpstr>Neo-Malthusians </vt:lpstr>
      <vt:lpstr>The Demographic Transition Model </vt:lpstr>
      <vt:lpstr>The 4 stages- every country is in one of these four stages.  </vt:lpstr>
      <vt:lpstr>Stage 1- Low Growth </vt:lpstr>
      <vt:lpstr>Stage 2- High Growth</vt:lpstr>
      <vt:lpstr>Stage 3 Decreasing/ moderate growth </vt:lpstr>
      <vt:lpstr>Stage 4- Low Growth </vt:lpstr>
    </vt:vector>
  </TitlesOfParts>
  <Company>Atlanta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Human Geography</dc:title>
  <dc:creator>Browne, Alison</dc:creator>
  <cp:lastModifiedBy>Browne, Alison</cp:lastModifiedBy>
  <cp:revision>6</cp:revision>
  <cp:lastPrinted>2014-08-21T11:43:40Z</cp:lastPrinted>
  <dcterms:created xsi:type="dcterms:W3CDTF">2014-08-14T20:18:02Z</dcterms:created>
  <dcterms:modified xsi:type="dcterms:W3CDTF">2014-08-21T13:34:31Z</dcterms:modified>
</cp:coreProperties>
</file>