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C04EA9-A92B-46C6-B553-9A1BAC4A3C76}"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59383-82DB-461F-A1C5-A16A79BB51E1}" type="slidenum">
              <a:rPr lang="en-US" smtClean="0"/>
              <a:t>‹#›</a:t>
            </a:fld>
            <a:endParaRPr lang="en-US"/>
          </a:p>
        </p:txBody>
      </p:sp>
    </p:spTree>
    <p:extLst>
      <p:ext uri="{BB962C8B-B14F-4D97-AF65-F5344CB8AC3E}">
        <p14:creationId xmlns:p14="http://schemas.microsoft.com/office/powerpoint/2010/main" val="3373021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04EA9-A92B-46C6-B553-9A1BAC4A3C76}"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59383-82DB-461F-A1C5-A16A79BB51E1}" type="slidenum">
              <a:rPr lang="en-US" smtClean="0"/>
              <a:t>‹#›</a:t>
            </a:fld>
            <a:endParaRPr lang="en-US"/>
          </a:p>
        </p:txBody>
      </p:sp>
    </p:spTree>
    <p:extLst>
      <p:ext uri="{BB962C8B-B14F-4D97-AF65-F5344CB8AC3E}">
        <p14:creationId xmlns:p14="http://schemas.microsoft.com/office/powerpoint/2010/main" val="1697617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04EA9-A92B-46C6-B553-9A1BAC4A3C76}"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59383-82DB-461F-A1C5-A16A79BB51E1}" type="slidenum">
              <a:rPr lang="en-US" smtClean="0"/>
              <a:t>‹#›</a:t>
            </a:fld>
            <a:endParaRPr lang="en-US"/>
          </a:p>
        </p:txBody>
      </p:sp>
    </p:spTree>
    <p:extLst>
      <p:ext uri="{BB962C8B-B14F-4D97-AF65-F5344CB8AC3E}">
        <p14:creationId xmlns:p14="http://schemas.microsoft.com/office/powerpoint/2010/main" val="1516022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04EA9-A92B-46C6-B553-9A1BAC4A3C76}"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59383-82DB-461F-A1C5-A16A79BB51E1}" type="slidenum">
              <a:rPr lang="en-US" smtClean="0"/>
              <a:t>‹#›</a:t>
            </a:fld>
            <a:endParaRPr lang="en-US"/>
          </a:p>
        </p:txBody>
      </p:sp>
    </p:spTree>
    <p:extLst>
      <p:ext uri="{BB962C8B-B14F-4D97-AF65-F5344CB8AC3E}">
        <p14:creationId xmlns:p14="http://schemas.microsoft.com/office/powerpoint/2010/main" val="98506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C04EA9-A92B-46C6-B553-9A1BAC4A3C76}" type="datetimeFigureOut">
              <a:rPr lang="en-US" smtClean="0"/>
              <a:t>3/30/2015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D59383-82DB-461F-A1C5-A16A79BB51E1}" type="slidenum">
              <a:rPr lang="en-US" smtClean="0"/>
              <a:t>‹#›</a:t>
            </a:fld>
            <a:endParaRPr lang="en-US"/>
          </a:p>
        </p:txBody>
      </p:sp>
    </p:spTree>
    <p:extLst>
      <p:ext uri="{BB962C8B-B14F-4D97-AF65-F5344CB8AC3E}">
        <p14:creationId xmlns:p14="http://schemas.microsoft.com/office/powerpoint/2010/main" val="680195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C04EA9-A92B-46C6-B553-9A1BAC4A3C76}" type="datetimeFigureOut">
              <a:rPr lang="en-US" smtClean="0"/>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59383-82DB-461F-A1C5-A16A79BB51E1}" type="slidenum">
              <a:rPr lang="en-US" smtClean="0"/>
              <a:t>‹#›</a:t>
            </a:fld>
            <a:endParaRPr lang="en-US"/>
          </a:p>
        </p:txBody>
      </p:sp>
    </p:spTree>
    <p:extLst>
      <p:ext uri="{BB962C8B-B14F-4D97-AF65-F5344CB8AC3E}">
        <p14:creationId xmlns:p14="http://schemas.microsoft.com/office/powerpoint/2010/main" val="693940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C04EA9-A92B-46C6-B553-9A1BAC4A3C76}" type="datetimeFigureOut">
              <a:rPr lang="en-US" smtClean="0"/>
              <a:t>3/30/2015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D59383-82DB-461F-A1C5-A16A79BB51E1}" type="slidenum">
              <a:rPr lang="en-US" smtClean="0"/>
              <a:t>‹#›</a:t>
            </a:fld>
            <a:endParaRPr lang="en-US"/>
          </a:p>
        </p:txBody>
      </p:sp>
    </p:spTree>
    <p:extLst>
      <p:ext uri="{BB962C8B-B14F-4D97-AF65-F5344CB8AC3E}">
        <p14:creationId xmlns:p14="http://schemas.microsoft.com/office/powerpoint/2010/main" val="349865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C04EA9-A92B-46C6-B553-9A1BAC4A3C76}" type="datetimeFigureOut">
              <a:rPr lang="en-US" smtClean="0"/>
              <a:t>3/30/2015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D59383-82DB-461F-A1C5-A16A79BB51E1}" type="slidenum">
              <a:rPr lang="en-US" smtClean="0"/>
              <a:t>‹#›</a:t>
            </a:fld>
            <a:endParaRPr lang="en-US"/>
          </a:p>
        </p:txBody>
      </p:sp>
    </p:spTree>
    <p:extLst>
      <p:ext uri="{BB962C8B-B14F-4D97-AF65-F5344CB8AC3E}">
        <p14:creationId xmlns:p14="http://schemas.microsoft.com/office/powerpoint/2010/main" val="203295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C04EA9-A92B-46C6-B553-9A1BAC4A3C76}" type="datetimeFigureOut">
              <a:rPr lang="en-US" smtClean="0"/>
              <a:t>3/30/2015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D59383-82DB-461F-A1C5-A16A79BB51E1}" type="slidenum">
              <a:rPr lang="en-US" smtClean="0"/>
              <a:t>‹#›</a:t>
            </a:fld>
            <a:endParaRPr lang="en-US"/>
          </a:p>
        </p:txBody>
      </p:sp>
    </p:spTree>
    <p:extLst>
      <p:ext uri="{BB962C8B-B14F-4D97-AF65-F5344CB8AC3E}">
        <p14:creationId xmlns:p14="http://schemas.microsoft.com/office/powerpoint/2010/main" val="3295788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C04EA9-A92B-46C6-B553-9A1BAC4A3C76}" type="datetimeFigureOut">
              <a:rPr lang="en-US" smtClean="0"/>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59383-82DB-461F-A1C5-A16A79BB51E1}" type="slidenum">
              <a:rPr lang="en-US" smtClean="0"/>
              <a:t>‹#›</a:t>
            </a:fld>
            <a:endParaRPr lang="en-US"/>
          </a:p>
        </p:txBody>
      </p:sp>
    </p:spTree>
    <p:extLst>
      <p:ext uri="{BB962C8B-B14F-4D97-AF65-F5344CB8AC3E}">
        <p14:creationId xmlns:p14="http://schemas.microsoft.com/office/powerpoint/2010/main" val="1645698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C04EA9-A92B-46C6-B553-9A1BAC4A3C76}" type="datetimeFigureOut">
              <a:rPr lang="en-US" smtClean="0"/>
              <a:t>3/30/2015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D59383-82DB-461F-A1C5-A16A79BB51E1}" type="slidenum">
              <a:rPr lang="en-US" smtClean="0"/>
              <a:t>‹#›</a:t>
            </a:fld>
            <a:endParaRPr lang="en-US"/>
          </a:p>
        </p:txBody>
      </p:sp>
    </p:spTree>
    <p:extLst>
      <p:ext uri="{BB962C8B-B14F-4D97-AF65-F5344CB8AC3E}">
        <p14:creationId xmlns:p14="http://schemas.microsoft.com/office/powerpoint/2010/main" val="973145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04EA9-A92B-46C6-B553-9A1BAC4A3C76}" type="datetimeFigureOut">
              <a:rPr lang="en-US" smtClean="0"/>
              <a:t>3/30/2015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D59383-82DB-461F-A1C5-A16A79BB51E1}" type="slidenum">
              <a:rPr lang="en-US" smtClean="0"/>
              <a:t>‹#›</a:t>
            </a:fld>
            <a:endParaRPr lang="en-US"/>
          </a:p>
        </p:txBody>
      </p:sp>
    </p:spTree>
    <p:extLst>
      <p:ext uri="{BB962C8B-B14F-4D97-AF65-F5344CB8AC3E}">
        <p14:creationId xmlns:p14="http://schemas.microsoft.com/office/powerpoint/2010/main" val="1053311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Federalism 3</a:t>
            </a:r>
            <a:endParaRPr lang="en-US" dirty="0"/>
          </a:p>
        </p:txBody>
      </p:sp>
      <p:sp>
        <p:nvSpPr>
          <p:cNvPr id="3" name="Subtitle 2"/>
          <p:cNvSpPr>
            <a:spLocks noGrp="1"/>
          </p:cNvSpPr>
          <p:nvPr>
            <p:ph type="subTitle" idx="1"/>
          </p:nvPr>
        </p:nvSpPr>
        <p:spPr/>
        <p:txBody>
          <a:bodyPr/>
          <a:lstStyle/>
          <a:p>
            <a:r>
              <a:rPr lang="en-US" dirty="0" smtClean="0"/>
              <a:t>3/30 &amp; 3/31</a:t>
            </a:r>
            <a:endParaRPr lang="en-US" dirty="0"/>
          </a:p>
        </p:txBody>
      </p:sp>
    </p:spTree>
    <p:extLst>
      <p:ext uri="{BB962C8B-B14F-4D97-AF65-F5344CB8AC3E}">
        <p14:creationId xmlns:p14="http://schemas.microsoft.com/office/powerpoint/2010/main" val="1710428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descr="http://mrortlieb.weebly.com/uploads/8/9/7/6/8976286/1206334_orig.jpg"/>
          <p:cNvPicPr/>
          <p:nvPr/>
        </p:nvPicPr>
        <p:blipFill rotWithShape="1">
          <a:blip r:embed="rId2">
            <a:extLst>
              <a:ext uri="{28A0092B-C50C-407E-A947-70E740481C1C}">
                <a14:useLocalDpi xmlns:a14="http://schemas.microsoft.com/office/drawing/2010/main" val="0"/>
              </a:ext>
            </a:extLst>
          </a:blip>
          <a:srcRect l="11568" r="12757" b="15167"/>
          <a:stretch/>
        </p:blipFill>
        <p:spPr bwMode="auto">
          <a:xfrm>
            <a:off x="409706" y="365125"/>
            <a:ext cx="11252026" cy="611083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79320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descr="http://colombiabeat.com/main/wp-content/uploads/2011/05/medellin-marijuana-legalization-rall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6302" y="361950"/>
            <a:ext cx="10333972" cy="6279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3653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762000"/>
            <a:ext cx="10850880" cy="5414963"/>
          </a:xfrm>
        </p:spPr>
        <p:txBody>
          <a:bodyPr>
            <a:normAutofit fontScale="92500" lnSpcReduction="20000"/>
          </a:bodyPr>
          <a:lstStyle/>
          <a:p>
            <a:pPr marL="0" indent="0" algn="ctr">
              <a:buNone/>
            </a:pPr>
            <a:r>
              <a:rPr lang="en-US" i="1" dirty="0" smtClean="0"/>
              <a:t>Pot Legal Dec. 6, ‘Jury is Out on What Happens ‘ After That</a:t>
            </a:r>
          </a:p>
          <a:p>
            <a:pPr marL="0" indent="0" algn="ctr">
              <a:buNone/>
            </a:pPr>
            <a:r>
              <a:rPr lang="en-US" sz="1500" i="1" dirty="0" smtClean="0"/>
              <a:t>Jonathan Martin for the Seattle Times</a:t>
            </a:r>
          </a:p>
          <a:p>
            <a:pPr marL="0" indent="0" algn="ctr">
              <a:buNone/>
            </a:pPr>
            <a:endParaRPr lang="en-US" sz="1700" i="1" dirty="0" smtClean="0"/>
          </a:p>
          <a:p>
            <a:pPr marL="0" indent="0">
              <a:buNone/>
            </a:pPr>
            <a:r>
              <a:rPr lang="en-US" dirty="0" smtClean="0"/>
              <a:t>Washington's grand </a:t>
            </a:r>
            <a:r>
              <a:rPr lang="en-US" b="1" dirty="0" smtClean="0"/>
              <a:t>social experiment </a:t>
            </a:r>
            <a:r>
              <a:rPr lang="en-US" dirty="0" smtClean="0"/>
              <a:t>with marijuana legalization begins Dec. 6 with a simple step: On that date, it is legal to have an ounce of the stuff, and there is little the federal government can do about it.</a:t>
            </a:r>
          </a:p>
          <a:p>
            <a:pPr marL="0" indent="0">
              <a:buNone/>
            </a:pPr>
            <a:endParaRPr lang="en-US" dirty="0" smtClean="0"/>
          </a:p>
          <a:p>
            <a:pPr marL="0" indent="0">
              <a:buNone/>
            </a:pPr>
            <a:r>
              <a:rPr lang="en-US" dirty="0" smtClean="0"/>
              <a:t>But how the state takes the next big step — transforming the marijuana black market into a closed, regulated and taxed marketplace — is unclear. And the federal government didn't help clarify its potential response on Wednesday.</a:t>
            </a:r>
          </a:p>
          <a:p>
            <a:pPr marL="0" indent="0">
              <a:buNone/>
            </a:pPr>
            <a:endParaRPr lang="en-US" dirty="0" smtClean="0"/>
          </a:p>
          <a:p>
            <a:pPr marL="0" indent="0">
              <a:buNone/>
            </a:pPr>
            <a:r>
              <a:rPr lang="en-US" dirty="0" smtClean="0"/>
              <a:t>The U.S. Department of Justice (DOJ) and U.S. Attorney Jenny </a:t>
            </a:r>
            <a:r>
              <a:rPr lang="en-US" dirty="0" err="1" smtClean="0"/>
              <a:t>Durkan</a:t>
            </a:r>
            <a:r>
              <a:rPr lang="en-US" dirty="0" smtClean="0"/>
              <a:t>, of Seattle, declined to answer questions about the conflict between the federal ban on marijuana and the new state law legalizing it for recreational use. A DOJ statement reminded voters that the federal ban "remains unchanged," and said the agency was reviewing the legalization measures, here and in Colorado.</a:t>
            </a:r>
          </a:p>
          <a:p>
            <a:pPr marL="0" indent="0">
              <a:buNone/>
            </a:pPr>
            <a:endParaRPr lang="en-US" dirty="0"/>
          </a:p>
        </p:txBody>
      </p:sp>
    </p:spTree>
    <p:extLst>
      <p:ext uri="{BB962C8B-B14F-4D97-AF65-F5344CB8AC3E}">
        <p14:creationId xmlns:p14="http://schemas.microsoft.com/office/powerpoint/2010/main" val="590692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7680"/>
            <a:ext cx="10515600" cy="5689283"/>
          </a:xfrm>
        </p:spPr>
        <p:txBody>
          <a:bodyPr>
            <a:normAutofit/>
          </a:bodyPr>
          <a:lstStyle/>
          <a:p>
            <a:pPr marL="0" indent="0">
              <a:buNone/>
            </a:pPr>
            <a:r>
              <a:rPr lang="en-US" dirty="0" smtClean="0"/>
              <a:t>Even as legalization proponents celebrated the historic confrontation with the federal drug policy, the state began the yearlong job of setting up a marijuana market. Which means within a month, you can possess marijuana and use it in private, but there's no place to legally buy it.</a:t>
            </a:r>
          </a:p>
          <a:p>
            <a:pPr marL="0" indent="0">
              <a:buNone/>
            </a:pPr>
            <a:endParaRPr lang="en-US" dirty="0" smtClean="0"/>
          </a:p>
          <a:p>
            <a:pPr marL="0" indent="0">
              <a:buNone/>
            </a:pPr>
            <a:r>
              <a:rPr lang="en-US" dirty="0" smtClean="0"/>
              <a:t>"The jury is out on what happens," said Gov. Chris </a:t>
            </a:r>
            <a:r>
              <a:rPr lang="en-US" dirty="0" err="1" smtClean="0"/>
              <a:t>Gregoire</a:t>
            </a:r>
            <a:r>
              <a:rPr lang="en-US" dirty="0" smtClean="0"/>
              <a:t>, referring to the federal response. "Meanwhile, my job as governor is to do what the people of the state of Washington have said they want done."</a:t>
            </a:r>
          </a:p>
          <a:p>
            <a:pPr marL="0" indent="0">
              <a:buNone/>
            </a:pPr>
            <a:endParaRPr lang="en-US" dirty="0" smtClean="0"/>
          </a:p>
          <a:p>
            <a:pPr marL="0" indent="0">
              <a:buNone/>
            </a:pPr>
            <a:r>
              <a:rPr lang="en-US" dirty="0" smtClean="0"/>
              <a:t>Bob Ferguson, the incoming state attorney general, said he could not predict the federal response. "I'm 100 percent looking forward to defending the will of the people and will defend it vigorously."</a:t>
            </a:r>
          </a:p>
          <a:p>
            <a:pPr marL="0" indent="0">
              <a:buNone/>
            </a:pPr>
            <a:endParaRPr lang="en-US" dirty="0"/>
          </a:p>
        </p:txBody>
      </p:sp>
    </p:spTree>
    <p:extLst>
      <p:ext uri="{BB962C8B-B14F-4D97-AF65-F5344CB8AC3E}">
        <p14:creationId xmlns:p14="http://schemas.microsoft.com/office/powerpoint/2010/main" val="3132179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315</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Federalism 3</vt:lpstr>
      <vt:lpstr>PowerPoint Presentation</vt:lpstr>
      <vt:lpstr>PowerPoint Presentation</vt:lpstr>
      <vt:lpstr>PowerPoint Presentation</vt:lpstr>
      <vt:lpstr>PowerPoint Presentation</vt:lpstr>
    </vt:vector>
  </TitlesOfParts>
  <Company>Atlanta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Federalism 3</dc:title>
  <dc:creator>Browne, Alison</dc:creator>
  <cp:lastModifiedBy>Browne, Alison</cp:lastModifiedBy>
  <cp:revision>3</cp:revision>
  <dcterms:created xsi:type="dcterms:W3CDTF">2015-03-30T12:08:51Z</dcterms:created>
  <dcterms:modified xsi:type="dcterms:W3CDTF">2015-03-30T16:58:17Z</dcterms:modified>
</cp:coreProperties>
</file>