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57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9" r:id="rId15"/>
    <p:sldId id="270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 varScale="1">
        <p:scale>
          <a:sx n="46" d="100"/>
          <a:sy n="46" d="100"/>
        </p:scale>
        <p:origin x="4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60F1-939E-471B-9C37-9850EFF52CB3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5D7C-B34F-4B4F-B01F-BFCF3E0F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b7J2wD-eLQ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Folk and Popular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10/1/14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0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of the Internet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27" y="1443862"/>
            <a:ext cx="6364396" cy="49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ffects </a:t>
            </a:r>
            <a:r>
              <a:rPr lang="en-US" dirty="0" smtClean="0"/>
              <a:t>on Folk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54" y="1788047"/>
            <a:ext cx="3625371" cy="3886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Folk Culture followers enjoy many aspects of popular culture, however they fear that it will threaten the future of their culture. They do not want the folk culture to </a:t>
            </a:r>
            <a:r>
              <a:rPr lang="en-US" i="1" dirty="0" smtClean="0"/>
              <a:t>assimilate</a:t>
            </a:r>
            <a:r>
              <a:rPr lang="en-US" dirty="0" smtClean="0"/>
              <a:t> into the popular culture.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6937" y="675025"/>
            <a:ext cx="5089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External Threat- </a:t>
            </a:r>
            <a:r>
              <a:rPr lang="en-US" dirty="0" smtClean="0"/>
              <a:t>most content diffused through electronic media originates in a few developed countries </a:t>
            </a:r>
            <a:endParaRPr lang="en-US" b="1" u="sng" dirty="0" smtClean="0"/>
          </a:p>
          <a:p>
            <a:endParaRPr lang="en-US" dirty="0"/>
          </a:p>
          <a:p>
            <a:r>
              <a:rPr lang="en-US" b="1" u="sng" dirty="0" smtClean="0"/>
              <a:t>Internal Threat- </a:t>
            </a:r>
            <a:r>
              <a:rPr lang="en-US" dirty="0" smtClean="0"/>
              <a:t>Latest forms of social media enable people in developing countries to originate the content themselves. 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55" y="3162388"/>
            <a:ext cx="4619495" cy="33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3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Fighting Threats to Folk Culture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1532" cy="297184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Censorship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Limiting internet access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Banning certain TV channels or movies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68468"/>
            <a:ext cx="3067050" cy="3429000"/>
          </a:xfrm>
          <a:prstGeom prst="rect">
            <a:avLst/>
          </a:prstGeom>
        </p:spPr>
      </p:pic>
      <p:pic>
        <p:nvPicPr>
          <p:cNvPr id="1026" name="Picture 2" descr="http://drshem.com/wp-content/uploads/2012/04/Censorsh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41" y="3741780"/>
            <a:ext cx="56578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5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Preserving Folk Culture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Dangerous or Beneficial</a:t>
            </a:r>
            <a:r>
              <a:rPr lang="en-US" sz="4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77646"/>
            <a:ext cx="3779693" cy="336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24" y="2637387"/>
            <a:ext cx="2449675" cy="3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65125"/>
            <a:ext cx="11021291" cy="1325563"/>
          </a:xfrm>
        </p:spPr>
        <p:txBody>
          <a:bodyPr/>
          <a:lstStyle/>
          <a:p>
            <a:r>
              <a:rPr lang="en-US" b="1" u="sng" dirty="0" smtClean="0"/>
              <a:t>Censorship Examples: </a:t>
            </a:r>
            <a:r>
              <a:rPr lang="en-US" dirty="0" smtClean="0"/>
              <a:t>Looking at China, Iran, and North Korea 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229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www.youtube.com/watch?v=b7J2wD-eLQk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www.freeusandworldmaps.com/images/WorldPrintable/WorldMercator6NoLinesPri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47" y="1474238"/>
            <a:ext cx="6716909" cy="484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557" y="3414713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 you think?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Tell your neighbor your opinion on censorship around the world.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75" y="4542934"/>
            <a:ext cx="7145849" cy="2030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6512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Amish Article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2097088"/>
            <a:ext cx="6126614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Annotate the article by doing the following: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Write the main idea of each section 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Circle evidence </a:t>
            </a:r>
            <a:r>
              <a:rPr lang="en-US" dirty="0" smtClean="0"/>
              <a:t>of preserving </a:t>
            </a:r>
            <a:r>
              <a:rPr lang="en-US" dirty="0" smtClean="0"/>
              <a:t>folk culture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box threats to folk culture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Underline </a:t>
            </a:r>
            <a:r>
              <a:rPr lang="en-US" dirty="0" smtClean="0"/>
              <a:t>special treatment the Amish receive from the government.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Complete the Article Review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814" y="2097088"/>
            <a:ext cx="4388986" cy="33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6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/>
            </a:r>
            <a:br>
              <a:rPr lang="en-US" b="1" u="sng" dirty="0" smtClean="0">
                <a:solidFill>
                  <a:srgbClr val="FFFF00"/>
                </a:solidFill>
              </a:rPr>
            </a:br>
            <a:r>
              <a:rPr lang="en-US" b="1" u="sng" dirty="0" smtClean="0">
                <a:solidFill>
                  <a:srgbClr val="FFFF00"/>
                </a:solidFill>
              </a:rPr>
              <a:t>Exit Ticket-</a:t>
            </a:r>
            <a:r>
              <a:rPr lang="en-US" dirty="0" smtClean="0">
                <a:solidFill>
                  <a:srgbClr val="FFFF00"/>
                </a:solidFill>
              </a:rPr>
              <a:t>Answer </a:t>
            </a:r>
            <a:r>
              <a:rPr lang="en-US" dirty="0">
                <a:solidFill>
                  <a:srgbClr val="FFFF00"/>
                </a:solidFill>
              </a:rPr>
              <a:t>the following questions in 1 paragraph. </a:t>
            </a:r>
            <a:br>
              <a:rPr lang="en-US" dirty="0">
                <a:solidFill>
                  <a:srgbClr val="FFFF00"/>
                </a:solidFill>
              </a:rPr>
            </a:b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2663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Is it important to preserve folk culture? To what extent should governments and people try to preserve it?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6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1" y="3857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Bell Ringer</a:t>
            </a:r>
            <a:endParaRPr lang="en-US" sz="28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27" y="1096945"/>
            <a:ext cx="3492137" cy="2619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" y="4282572"/>
            <a:ext cx="3410074" cy="215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240" y="3706419"/>
            <a:ext cx="4161958" cy="2735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010" y="3392060"/>
            <a:ext cx="3606262" cy="3049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335" y="1072223"/>
            <a:ext cx="3839936" cy="2634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90" y="1096945"/>
            <a:ext cx="3865477" cy="3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Matching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Term, Description, Picture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Terms stand up, then descriptions, then picture </a:t>
            </a:r>
          </a:p>
        </p:txBody>
      </p:sp>
    </p:spTree>
    <p:extLst>
      <p:ext uri="{BB962C8B-B14F-4D97-AF65-F5344CB8AC3E}">
        <p14:creationId xmlns:p14="http://schemas.microsoft.com/office/powerpoint/2010/main" val="351208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where women wear Hijabs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1054"/>
            <a:ext cx="9834155" cy="52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338999"/>
            <a:ext cx="364236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Worldwide Facebook Users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709"/>
          <a:stretch/>
        </p:blipFill>
        <p:spPr>
          <a:xfrm>
            <a:off x="4640579" y="440078"/>
            <a:ext cx="6188529" cy="5965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4" y="2299199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Placelessness</a:t>
            </a: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uniqueness in a place </a:t>
            </a:r>
          </a:p>
          <a:p>
            <a:r>
              <a:rPr lang="en-US" dirty="0" smtClean="0"/>
              <a:t>Developed by geographer Edward </a:t>
            </a:r>
            <a:r>
              <a:rPr lang="en-US" dirty="0" err="1" smtClean="0"/>
              <a:t>Relph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255137"/>
            <a:ext cx="5114925" cy="320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05" y="1027906"/>
            <a:ext cx="4517359" cy="33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Diffusion of Popular Culture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58852" cy="4351338"/>
          </a:xfrm>
        </p:spPr>
        <p:txBody>
          <a:bodyPr/>
          <a:lstStyle/>
          <a:p>
            <a:r>
              <a:rPr lang="en-US" dirty="0" smtClean="0"/>
              <a:t>Popular culture is spread electronically, mostly through TV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829" r="3217" b="7391"/>
          <a:stretch/>
        </p:blipFill>
        <p:spPr>
          <a:xfrm rot="16200000">
            <a:off x="7010529" y="894109"/>
            <a:ext cx="4427951" cy="5110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3" y="3853341"/>
            <a:ext cx="2182139" cy="2323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173" y="4153139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did TV become so popular?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283035" cy="435133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Early 20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Century- </a:t>
            </a:r>
            <a:r>
              <a:rPr lang="en-US" dirty="0" smtClean="0"/>
              <a:t>originates in the UK, France, Germany, Japan and Russia</a:t>
            </a:r>
          </a:p>
          <a:p>
            <a:r>
              <a:rPr lang="en-US" b="1" u="sng" dirty="0" smtClean="0"/>
              <a:t>Mid 20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Century</a:t>
            </a:r>
            <a:r>
              <a:rPr lang="en-US" dirty="0" smtClean="0"/>
              <a:t>-Diffuses to the United States, which had 86% of the world’s TV sets. </a:t>
            </a:r>
          </a:p>
          <a:p>
            <a:r>
              <a:rPr lang="en-US" b="1" u="sng" dirty="0" smtClean="0"/>
              <a:t>Late 20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Century-</a:t>
            </a:r>
            <a:r>
              <a:rPr lang="en-US" dirty="0" smtClean="0"/>
              <a:t>Diffusion throughout Europe </a:t>
            </a:r>
            <a:endParaRPr lang="en-US" b="1" u="sng" dirty="0" smtClean="0"/>
          </a:p>
          <a:p>
            <a:r>
              <a:rPr lang="en-US" b="1" u="sng" dirty="0" smtClean="0"/>
              <a:t>Early 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Century- </a:t>
            </a:r>
            <a:r>
              <a:rPr lang="en-US" dirty="0" smtClean="0"/>
              <a:t>Universal access to television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6" y="1825625"/>
            <a:ext cx="4710545" cy="36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TV continued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5822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People around the world watch different programs and through different deliveries (on air, cable, satellite, Netflix </a:t>
            </a:r>
            <a:r>
              <a:rPr lang="en-US" dirty="0" err="1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rgbClr val="FFFF00"/>
                </a:solidFill>
              </a:rPr>
              <a:t>) but watching TV is a huge popular culture leisure activity 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56" y="508413"/>
            <a:ext cx="2364549" cy="236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854" y="1825625"/>
            <a:ext cx="238125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456" y="4675187"/>
            <a:ext cx="4431761" cy="15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0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339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Folk and Popular Culture</vt:lpstr>
      <vt:lpstr>Bell Ringer</vt:lpstr>
      <vt:lpstr>Vocabulary Matching Activity </vt:lpstr>
      <vt:lpstr>Countries where women wear Hijabs</vt:lpstr>
      <vt:lpstr>Worldwide Facebook Users</vt:lpstr>
      <vt:lpstr>Placelessness </vt:lpstr>
      <vt:lpstr>Diffusion of Popular Culture</vt:lpstr>
      <vt:lpstr>How did TV become so popular?</vt:lpstr>
      <vt:lpstr>TV continued</vt:lpstr>
      <vt:lpstr>Diffusion of the Internet </vt:lpstr>
      <vt:lpstr>Effects on Folk Culture</vt:lpstr>
      <vt:lpstr>Fighting Threats to Folk Culture</vt:lpstr>
      <vt:lpstr>Preserving Folk Culture</vt:lpstr>
      <vt:lpstr>Censorship Examples: Looking at China, Iran, and North Korea  </vt:lpstr>
      <vt:lpstr>What do you think?</vt:lpstr>
      <vt:lpstr>Amish Article </vt:lpstr>
      <vt:lpstr> Exit Ticket-Answer the following questions in 1 paragraph.  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and Popular Culture</dc:title>
  <dc:creator>Browne, Alison</dc:creator>
  <cp:lastModifiedBy>Browne, Alison</cp:lastModifiedBy>
  <cp:revision>16</cp:revision>
  <dcterms:created xsi:type="dcterms:W3CDTF">2014-10-01T00:47:30Z</dcterms:created>
  <dcterms:modified xsi:type="dcterms:W3CDTF">2014-10-01T12:18:08Z</dcterms:modified>
</cp:coreProperties>
</file>