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6" r:id="rId5"/>
    <p:sldId id="267" r:id="rId6"/>
    <p:sldId id="268" r:id="rId7"/>
    <p:sldId id="265" r:id="rId8"/>
    <p:sldId id="258" r:id="rId9"/>
    <p:sldId id="259" r:id="rId10"/>
    <p:sldId id="260" r:id="rId11"/>
    <p:sldId id="269" r:id="rId12"/>
    <p:sldId id="261" r:id="rId13"/>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DAD934-6813-4FBD-B25D-7903AF1EF586}"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112894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AD934-6813-4FBD-B25D-7903AF1EF586}"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316565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AD934-6813-4FBD-B25D-7903AF1EF586}"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393927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AD934-6813-4FBD-B25D-7903AF1EF586}"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93231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AD934-6813-4FBD-B25D-7903AF1EF586}"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183306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AD934-6813-4FBD-B25D-7903AF1EF586}"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411645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DAD934-6813-4FBD-B25D-7903AF1EF586}"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72857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AD934-6813-4FBD-B25D-7903AF1EF586}"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390178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AD934-6813-4FBD-B25D-7903AF1EF586}"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63103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AD934-6813-4FBD-B25D-7903AF1EF586}"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234633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AD934-6813-4FBD-B25D-7903AF1EF586}"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E9791-DB81-4E9F-B219-9498B53FC1A5}" type="slidenum">
              <a:rPr lang="en-US" smtClean="0"/>
              <a:t>‹#›</a:t>
            </a:fld>
            <a:endParaRPr lang="en-US"/>
          </a:p>
        </p:txBody>
      </p:sp>
    </p:spTree>
    <p:extLst>
      <p:ext uri="{BB962C8B-B14F-4D97-AF65-F5344CB8AC3E}">
        <p14:creationId xmlns:p14="http://schemas.microsoft.com/office/powerpoint/2010/main" val="243445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AD934-6813-4FBD-B25D-7903AF1EF586}" type="datetimeFigureOut">
              <a:rPr lang="en-US" smtClean="0"/>
              <a:t>10/28/2014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E9791-DB81-4E9F-B219-9498B53FC1A5}" type="slidenum">
              <a:rPr lang="en-US" smtClean="0"/>
              <a:t>‹#›</a:t>
            </a:fld>
            <a:endParaRPr lang="en-US"/>
          </a:p>
        </p:txBody>
      </p:sp>
    </p:spTree>
    <p:extLst>
      <p:ext uri="{BB962C8B-B14F-4D97-AF65-F5344CB8AC3E}">
        <p14:creationId xmlns:p14="http://schemas.microsoft.com/office/powerpoint/2010/main" val="3162545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nqeUhsQm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Monotheism </a:t>
            </a:r>
            <a:endParaRPr lang="en-US" dirty="0"/>
          </a:p>
        </p:txBody>
      </p:sp>
      <p:sp>
        <p:nvSpPr>
          <p:cNvPr id="3" name="Subtitle 2"/>
          <p:cNvSpPr>
            <a:spLocks noGrp="1"/>
          </p:cNvSpPr>
          <p:nvPr>
            <p:ph type="subTitle" idx="1"/>
          </p:nvPr>
        </p:nvSpPr>
        <p:spPr/>
        <p:txBody>
          <a:bodyPr/>
          <a:lstStyle/>
          <a:p>
            <a:r>
              <a:rPr lang="en-US" dirty="0" smtClean="0"/>
              <a:t>10/20/14</a:t>
            </a:r>
          </a:p>
          <a:p>
            <a:r>
              <a:rPr lang="en-US" dirty="0" smtClean="0"/>
              <a:t>10/21/14</a:t>
            </a:r>
            <a:endParaRPr lang="en-US" dirty="0"/>
          </a:p>
        </p:txBody>
      </p:sp>
    </p:spTree>
    <p:extLst>
      <p:ext uri="{BB962C8B-B14F-4D97-AF65-F5344CB8AC3E}">
        <p14:creationId xmlns:p14="http://schemas.microsoft.com/office/powerpoint/2010/main" val="340611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 (20 minutes)</a:t>
            </a:r>
            <a:endParaRPr lang="en-US" dirty="0"/>
          </a:p>
        </p:txBody>
      </p:sp>
      <p:sp>
        <p:nvSpPr>
          <p:cNvPr id="3" name="Content Placeholder 2"/>
          <p:cNvSpPr>
            <a:spLocks noGrp="1"/>
          </p:cNvSpPr>
          <p:nvPr>
            <p:ph idx="1"/>
          </p:nvPr>
        </p:nvSpPr>
        <p:spPr>
          <a:xfrm>
            <a:off x="838200" y="1825625"/>
            <a:ext cx="5800595" cy="4351338"/>
          </a:xfrm>
        </p:spPr>
        <p:txBody>
          <a:bodyPr>
            <a:normAutofit fontScale="85000" lnSpcReduction="10000"/>
          </a:bodyPr>
          <a:lstStyle/>
          <a:p>
            <a:pPr marL="0" indent="0">
              <a:buNone/>
            </a:pPr>
            <a:r>
              <a:rPr lang="en-US" dirty="0" smtClean="0"/>
              <a:t>Use the choice board to the right to pick a way to present the following information: </a:t>
            </a:r>
          </a:p>
          <a:p>
            <a:pPr marL="514350" indent="-514350">
              <a:buAutoNum type="arabicPeriod"/>
            </a:pPr>
            <a:r>
              <a:rPr lang="en-US" dirty="0" smtClean="0"/>
              <a:t>On[e monotheistic religion (Christianity, Islam, or Judaism) </a:t>
            </a:r>
          </a:p>
          <a:p>
            <a:pPr marL="514350" indent="-514350">
              <a:buAutoNum type="arabicPeriod"/>
            </a:pPr>
            <a:r>
              <a:rPr lang="en-US" dirty="0" smtClean="0"/>
              <a:t>Beliefs</a:t>
            </a:r>
          </a:p>
          <a:p>
            <a:pPr marL="514350" indent="-514350">
              <a:buAutoNum type="arabicPeriod"/>
            </a:pPr>
            <a:r>
              <a:rPr lang="en-US" dirty="0" smtClean="0"/>
              <a:t>Founder</a:t>
            </a:r>
          </a:p>
          <a:p>
            <a:pPr marL="514350" indent="-514350">
              <a:buAutoNum type="arabicPeriod"/>
            </a:pPr>
            <a:r>
              <a:rPr lang="en-US" dirty="0" smtClean="0"/>
              <a:t>Origin </a:t>
            </a:r>
          </a:p>
          <a:p>
            <a:pPr marL="514350" indent="-514350">
              <a:buAutoNum type="arabicPeriod"/>
            </a:pPr>
            <a:r>
              <a:rPr lang="en-US" dirty="0" smtClean="0"/>
              <a:t>Symbols </a:t>
            </a:r>
          </a:p>
          <a:p>
            <a:pPr marL="0" indent="0">
              <a:buNone/>
            </a:pPr>
            <a:r>
              <a:rPr lang="en-US" dirty="0" smtClean="0"/>
              <a:t>6.  Presence/ Importance in the Middle East</a:t>
            </a:r>
          </a:p>
          <a:p>
            <a:pPr marL="0" indent="0">
              <a:buNone/>
            </a:pPr>
            <a:r>
              <a:rPr lang="en-US" dirty="0" smtClean="0"/>
              <a:t>7. Holy Book/ Place of worship </a:t>
            </a:r>
          </a:p>
          <a:p>
            <a:pPr marL="0" indent="0">
              <a:buNone/>
            </a:pPr>
            <a:r>
              <a:rPr lang="en-US" dirty="0" smtClean="0"/>
              <a:t>8. Information about one major holiday </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85138759"/>
              </p:ext>
            </p:extLst>
          </p:nvPr>
        </p:nvGraphicFramePr>
        <p:xfrm>
          <a:off x="6463432" y="1690688"/>
          <a:ext cx="5561556" cy="3444983"/>
        </p:xfrm>
        <a:graphic>
          <a:graphicData uri="http://schemas.openxmlformats.org/drawingml/2006/table">
            <a:tbl>
              <a:tblPr firstRow="1" bandRow="1">
                <a:tableStyleId>{5C22544A-7EE6-4342-B048-85BDC9FD1C3A}</a:tableStyleId>
              </a:tblPr>
              <a:tblGrid>
                <a:gridCol w="1853852"/>
                <a:gridCol w="1853852"/>
                <a:gridCol w="1853852"/>
              </a:tblGrid>
              <a:tr h="1132614">
                <a:tc>
                  <a:txBody>
                    <a:bodyPr/>
                    <a:lstStyle/>
                    <a:p>
                      <a:pPr algn="ctr"/>
                      <a:r>
                        <a:rPr lang="en-US" sz="1800" dirty="0" err="1" smtClean="0">
                          <a:latin typeface="Tahoma" panose="020B0604030504040204" pitchFamily="34" charset="0"/>
                          <a:ea typeface="Tahoma" panose="020B0604030504040204" pitchFamily="34" charset="0"/>
                          <a:cs typeface="Tahoma" panose="020B0604030504040204" pitchFamily="34" charset="0"/>
                        </a:rPr>
                        <a:t>Powerpoint</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Poster</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Song</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r>
              <a:tr h="1179755">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Essay</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CHOOSE ONE</a:t>
                      </a:r>
                      <a:endParaRPr lang="en-US" sz="2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Foldable</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r>
              <a:tr h="1132614">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Brochure</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Booklet</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Make</a:t>
                      </a:r>
                      <a:r>
                        <a:rPr lang="en-US" sz="2800" baseline="0" dirty="0" smtClean="0">
                          <a:latin typeface="Tahoma" panose="020B0604030504040204" pitchFamily="34" charset="0"/>
                          <a:ea typeface="Tahoma" panose="020B0604030504040204" pitchFamily="34" charset="0"/>
                          <a:cs typeface="Tahoma" panose="020B0604030504040204" pitchFamily="34" charset="0"/>
                        </a:rPr>
                        <a:t> a game</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val="3852427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3" y="304800"/>
            <a:ext cx="10515600" cy="1704109"/>
          </a:xfrm>
        </p:spPr>
        <p:txBody>
          <a:bodyPr>
            <a:noAutofit/>
          </a:bodyPr>
          <a:lstStyle/>
          <a:p>
            <a:r>
              <a:rPr lang="en-US" sz="2400" b="1" u="sng" dirty="0" smtClean="0">
                <a:solidFill>
                  <a:srgbClr val="FF0000"/>
                </a:solidFill>
              </a:rPr>
              <a:t>Performance task:</a:t>
            </a:r>
            <a:r>
              <a:rPr lang="en-US" sz="2400" dirty="0" smtClean="0">
                <a:solidFill>
                  <a:srgbClr val="FF0000"/>
                </a:solidFill>
              </a:rPr>
              <a:t> </a:t>
            </a:r>
            <a:r>
              <a:rPr lang="en-US" sz="2400" dirty="0" smtClean="0">
                <a:solidFill>
                  <a:srgbClr val="FF0000"/>
                </a:solidFill>
              </a:rPr>
              <a:t>Choose one item from each column to complete a </a:t>
            </a:r>
            <a:r>
              <a:rPr lang="en-US" sz="2400" dirty="0" smtClean="0">
                <a:solidFill>
                  <a:srgbClr val="FF0000"/>
                </a:solidFill>
              </a:rPr>
              <a:t>project  </a:t>
            </a:r>
            <a:r>
              <a:rPr lang="en-US" sz="2400" dirty="0" smtClean="0">
                <a:solidFill>
                  <a:srgbClr val="FF0000"/>
                </a:solidFill>
              </a:rPr>
              <a:t>Outside research is encouraged, and sources must be cited. </a:t>
            </a:r>
            <a:r>
              <a:rPr lang="en-US" sz="2400" dirty="0" smtClean="0">
                <a:solidFill>
                  <a:srgbClr val="FF0000"/>
                </a:solidFill>
              </a:rPr>
              <a:t/>
            </a:r>
            <a:br>
              <a:rPr lang="en-US" sz="2400" dirty="0" smtClean="0">
                <a:solidFill>
                  <a:srgbClr val="FF0000"/>
                </a:solidFill>
              </a:rPr>
            </a:br>
            <a:r>
              <a:rPr lang="en-US" sz="2400" b="1" u="sng" dirty="0" smtClean="0">
                <a:solidFill>
                  <a:srgbClr val="FF0000"/>
                </a:solidFill>
              </a:rPr>
              <a:t>Standard: </a:t>
            </a:r>
            <a:r>
              <a:rPr lang="en-US" sz="2400" dirty="0" smtClean="0">
                <a:solidFill>
                  <a:srgbClr val="FF0000"/>
                </a:solidFill>
              </a:rPr>
              <a:t>SSWG3 Students will explain the interaction of physical and human geography in North Africa/ Southwest Asia</a:t>
            </a:r>
            <a:r>
              <a:rPr lang="en-US" sz="2400" dirty="0" smtClean="0"/>
              <a:t/>
            </a:r>
            <a:br>
              <a:rPr lang="en-US" sz="2400" dirty="0" smtClean="0"/>
            </a:b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758118210"/>
              </p:ext>
            </p:extLst>
          </p:nvPr>
        </p:nvGraphicFramePr>
        <p:xfrm>
          <a:off x="563670" y="2141951"/>
          <a:ext cx="6676374" cy="4609576"/>
        </p:xfrm>
        <a:graphic>
          <a:graphicData uri="http://schemas.openxmlformats.org/drawingml/2006/table">
            <a:tbl>
              <a:tblPr firstRow="1" bandRow="1">
                <a:tableStyleId>{5C22544A-7EE6-4342-B048-85BDC9FD1C3A}</a:tableStyleId>
              </a:tblPr>
              <a:tblGrid>
                <a:gridCol w="3338187"/>
                <a:gridCol w="3338187"/>
              </a:tblGrid>
              <a:tr h="381482">
                <a:tc>
                  <a:txBody>
                    <a:bodyPr/>
                    <a:lstStyle/>
                    <a:p>
                      <a:r>
                        <a:rPr lang="en-US" u="sng" dirty="0" smtClean="0">
                          <a:solidFill>
                            <a:schemeClr val="bg1"/>
                          </a:solidFill>
                        </a:rPr>
                        <a:t>COLUMN A: TOPICS</a:t>
                      </a:r>
                      <a:endParaRPr lang="en-US" u="sng" dirty="0">
                        <a:solidFill>
                          <a:schemeClr val="bg1"/>
                        </a:solidFill>
                      </a:endParaRPr>
                    </a:p>
                  </a:txBody>
                  <a:tcPr>
                    <a:solidFill>
                      <a:srgbClr val="FF0000"/>
                    </a:solidFill>
                  </a:tcPr>
                </a:tc>
                <a:tc>
                  <a:txBody>
                    <a:bodyPr/>
                    <a:lstStyle/>
                    <a:p>
                      <a:r>
                        <a:rPr lang="en-US" u="sng" dirty="0" smtClean="0">
                          <a:solidFill>
                            <a:schemeClr val="bg1"/>
                          </a:solidFill>
                        </a:rPr>
                        <a:t>COLUMN B: PROJECT TYPES</a:t>
                      </a:r>
                      <a:endParaRPr lang="en-US" u="sng" dirty="0">
                        <a:solidFill>
                          <a:schemeClr val="bg1"/>
                        </a:solidFill>
                      </a:endParaRPr>
                    </a:p>
                  </a:txBody>
                  <a:tcPr>
                    <a:solidFill>
                      <a:srgbClr val="FF0000"/>
                    </a:solidFill>
                  </a:tcPr>
                </a:tc>
              </a:tr>
              <a:tr h="4228094">
                <a:tc>
                  <a:txBody>
                    <a:bodyPr/>
                    <a:lstStyle/>
                    <a:p>
                      <a:pPr marL="285750" indent="-285750">
                        <a:buFont typeface="Arial" panose="020B0604020202020204" pitchFamily="34" charset="0"/>
                        <a:buChar char="•"/>
                      </a:pPr>
                      <a:r>
                        <a:rPr lang="en-US" sz="2000" b="1" dirty="0" smtClean="0">
                          <a:solidFill>
                            <a:schemeClr val="bg1"/>
                          </a:solidFill>
                        </a:rPr>
                        <a:t>Islam,</a:t>
                      </a:r>
                      <a:r>
                        <a:rPr lang="en-US" sz="2000" b="1" baseline="0" dirty="0" smtClean="0">
                          <a:solidFill>
                            <a:schemeClr val="bg1"/>
                          </a:solidFill>
                        </a:rPr>
                        <a:t> Judaism, and Christianity</a:t>
                      </a:r>
                    </a:p>
                    <a:p>
                      <a:pPr marL="285750" indent="-285750">
                        <a:buFont typeface="Arial" panose="020B0604020202020204" pitchFamily="34" charset="0"/>
                        <a:buChar char="•"/>
                      </a:pPr>
                      <a:r>
                        <a:rPr lang="en-US" sz="2000" b="1" baseline="0" dirty="0" smtClean="0">
                          <a:solidFill>
                            <a:schemeClr val="bg1"/>
                          </a:solidFill>
                        </a:rPr>
                        <a:t>The Sahara Desert </a:t>
                      </a:r>
                    </a:p>
                    <a:p>
                      <a:pPr marL="285750" indent="-285750">
                        <a:buFont typeface="Arial" panose="020B0604020202020204" pitchFamily="34" charset="0"/>
                        <a:buChar char="•"/>
                      </a:pPr>
                      <a:r>
                        <a:rPr lang="en-US" sz="2000" b="1" baseline="0" dirty="0" smtClean="0">
                          <a:solidFill>
                            <a:schemeClr val="bg1"/>
                          </a:solidFill>
                        </a:rPr>
                        <a:t>Ethnic groups in the Middle East (Arabs, Israelis, Kurds, Persians)</a:t>
                      </a:r>
                    </a:p>
                    <a:p>
                      <a:pPr marL="285750" indent="-285750">
                        <a:buFont typeface="Arial" panose="020B0604020202020204" pitchFamily="34" charset="0"/>
                        <a:buChar char="•"/>
                      </a:pPr>
                      <a:r>
                        <a:rPr lang="en-US" sz="2000" b="1" baseline="0" dirty="0" smtClean="0">
                          <a:solidFill>
                            <a:schemeClr val="bg1"/>
                          </a:solidFill>
                        </a:rPr>
                        <a:t>OPEC &amp; Oil in the Middle East </a:t>
                      </a:r>
                    </a:p>
                    <a:p>
                      <a:pPr marL="285750" indent="-285750">
                        <a:buFont typeface="Arial" panose="020B0604020202020204" pitchFamily="34" charset="0"/>
                        <a:buChar char="•"/>
                      </a:pPr>
                      <a:r>
                        <a:rPr lang="en-US" sz="2000" b="1" baseline="0" dirty="0" smtClean="0">
                          <a:solidFill>
                            <a:schemeClr val="bg1"/>
                          </a:solidFill>
                        </a:rPr>
                        <a:t>Desalination</a:t>
                      </a:r>
                    </a:p>
                    <a:p>
                      <a:pPr marL="285750" indent="-285750">
                        <a:buFont typeface="Arial" panose="020B0604020202020204" pitchFamily="34" charset="0"/>
                        <a:buChar char="•"/>
                      </a:pPr>
                      <a:r>
                        <a:rPr lang="en-US" sz="2000" b="1" dirty="0" smtClean="0">
                          <a:solidFill>
                            <a:schemeClr val="bg1"/>
                          </a:solidFill>
                        </a:rPr>
                        <a:t>Malala</a:t>
                      </a:r>
                    </a:p>
                    <a:p>
                      <a:pPr marL="285750" indent="-285750">
                        <a:buFont typeface="Arial" panose="020B0604020202020204" pitchFamily="34" charset="0"/>
                        <a:buChar char="•"/>
                      </a:pPr>
                      <a:r>
                        <a:rPr lang="en-US" sz="2000" b="1" dirty="0" smtClean="0">
                          <a:solidFill>
                            <a:schemeClr val="bg1"/>
                          </a:solidFill>
                        </a:rPr>
                        <a:t>Terrorist</a:t>
                      </a:r>
                      <a:r>
                        <a:rPr lang="en-US" sz="2000" b="1" baseline="0" dirty="0" smtClean="0">
                          <a:solidFill>
                            <a:schemeClr val="bg1"/>
                          </a:solidFill>
                        </a:rPr>
                        <a:t> Groups</a:t>
                      </a:r>
                    </a:p>
                    <a:p>
                      <a:pPr marL="285750" indent="-285750">
                        <a:buFont typeface="Arial" panose="020B0604020202020204" pitchFamily="34" charset="0"/>
                        <a:buChar char="•"/>
                      </a:pPr>
                      <a:r>
                        <a:rPr lang="en-US" sz="2000" b="1" dirty="0" smtClean="0">
                          <a:solidFill>
                            <a:schemeClr val="bg1"/>
                          </a:solidFill>
                        </a:rPr>
                        <a:t>The Atlas Mountains </a:t>
                      </a:r>
                    </a:p>
                    <a:p>
                      <a:pPr marL="285750" indent="-285750">
                        <a:buFont typeface="Arial" panose="020B0604020202020204" pitchFamily="34" charset="0"/>
                        <a:buChar char="•"/>
                      </a:pPr>
                      <a:r>
                        <a:rPr lang="en-US" sz="2000" b="1" dirty="0" smtClean="0">
                          <a:solidFill>
                            <a:schemeClr val="bg1"/>
                          </a:solidFill>
                        </a:rPr>
                        <a:t>The Nile River</a:t>
                      </a:r>
                    </a:p>
                  </a:txBody>
                  <a:tcPr>
                    <a:solidFill>
                      <a:srgbClr val="FF0000"/>
                    </a:solidFill>
                  </a:tcPr>
                </a:tc>
                <a:tc>
                  <a:txBody>
                    <a:bodyPr/>
                    <a:lstStyle/>
                    <a:p>
                      <a:pPr marL="285750" indent="-285750">
                        <a:buFont typeface="Arial" panose="020B0604020202020204" pitchFamily="34" charset="0"/>
                        <a:buChar char="•"/>
                      </a:pPr>
                      <a:r>
                        <a:rPr lang="en-US" sz="2400" dirty="0" smtClean="0">
                          <a:solidFill>
                            <a:schemeClr val="bg1"/>
                          </a:solidFill>
                        </a:rPr>
                        <a:t>Brochure</a:t>
                      </a:r>
                    </a:p>
                    <a:p>
                      <a:pPr marL="285750" indent="-285750">
                        <a:buFont typeface="Arial" panose="020B0604020202020204" pitchFamily="34" charset="0"/>
                        <a:buChar char="•"/>
                      </a:pPr>
                      <a:r>
                        <a:rPr lang="en-US" sz="2400" dirty="0" smtClean="0">
                          <a:solidFill>
                            <a:schemeClr val="bg1"/>
                          </a:solidFill>
                        </a:rPr>
                        <a:t>Poster</a:t>
                      </a:r>
                    </a:p>
                    <a:p>
                      <a:pPr marL="285750" indent="-285750">
                        <a:buFont typeface="Arial" panose="020B0604020202020204" pitchFamily="34" charset="0"/>
                        <a:buChar char="•"/>
                      </a:pPr>
                      <a:r>
                        <a:rPr lang="en-US" sz="2400" dirty="0" smtClean="0">
                          <a:solidFill>
                            <a:schemeClr val="bg1"/>
                          </a:solidFill>
                        </a:rPr>
                        <a:t>Foldable </a:t>
                      </a:r>
                    </a:p>
                    <a:p>
                      <a:pPr marL="285750" indent="-285750">
                        <a:buFont typeface="Arial" panose="020B0604020202020204" pitchFamily="34" charset="0"/>
                        <a:buChar char="•"/>
                      </a:pPr>
                      <a:r>
                        <a:rPr lang="en-US" sz="2400" dirty="0" smtClean="0">
                          <a:solidFill>
                            <a:schemeClr val="bg1"/>
                          </a:solidFill>
                        </a:rPr>
                        <a:t>Song</a:t>
                      </a:r>
                    </a:p>
                    <a:p>
                      <a:pPr marL="285750" indent="-285750">
                        <a:buFont typeface="Arial" panose="020B0604020202020204" pitchFamily="34" charset="0"/>
                        <a:buChar char="•"/>
                      </a:pPr>
                      <a:r>
                        <a:rPr lang="en-US" sz="2400" dirty="0" smtClean="0">
                          <a:solidFill>
                            <a:schemeClr val="bg1"/>
                          </a:solidFill>
                        </a:rPr>
                        <a:t>Essay/ news article </a:t>
                      </a:r>
                    </a:p>
                    <a:p>
                      <a:pPr marL="285750" indent="-285750">
                        <a:buFont typeface="Arial" panose="020B0604020202020204" pitchFamily="34" charset="0"/>
                        <a:buChar char="•"/>
                      </a:pPr>
                      <a:r>
                        <a:rPr lang="en-US" sz="2400" dirty="0" err="1" smtClean="0">
                          <a:solidFill>
                            <a:schemeClr val="bg1"/>
                          </a:solidFill>
                        </a:rPr>
                        <a:t>Powerpoint</a:t>
                      </a:r>
                      <a:r>
                        <a:rPr lang="en-US" sz="2400" dirty="0" smtClean="0">
                          <a:solidFill>
                            <a:schemeClr val="bg1"/>
                          </a:solidFill>
                        </a:rPr>
                        <a:t> </a:t>
                      </a:r>
                    </a:p>
                    <a:p>
                      <a:pPr marL="285750" indent="-285750">
                        <a:buFont typeface="Arial" panose="020B0604020202020204" pitchFamily="34" charset="0"/>
                        <a:buChar char="•"/>
                      </a:pPr>
                      <a:r>
                        <a:rPr lang="en-US" sz="2400" dirty="0" smtClean="0">
                          <a:solidFill>
                            <a:schemeClr val="bg1"/>
                          </a:solidFill>
                        </a:rPr>
                        <a:t>Board game/matching</a:t>
                      </a:r>
                      <a:r>
                        <a:rPr lang="en-US" sz="2400" baseline="0" dirty="0" smtClean="0">
                          <a:solidFill>
                            <a:schemeClr val="bg1"/>
                          </a:solidFill>
                        </a:rPr>
                        <a:t> game </a:t>
                      </a:r>
                    </a:p>
                    <a:p>
                      <a:pPr marL="285750" indent="-285750">
                        <a:buFont typeface="Arial" panose="020B0604020202020204" pitchFamily="34" charset="0"/>
                        <a:buChar char="•"/>
                      </a:pPr>
                      <a:r>
                        <a:rPr lang="en-US" sz="2400" dirty="0" smtClean="0">
                          <a:solidFill>
                            <a:schemeClr val="bg1"/>
                          </a:solidFill>
                        </a:rPr>
                        <a:t>Booklet </a:t>
                      </a:r>
                    </a:p>
                    <a:p>
                      <a:pPr marL="285750" indent="-285750">
                        <a:buFont typeface="Arial" panose="020B0604020202020204" pitchFamily="34" charset="0"/>
                        <a:buChar char="•"/>
                      </a:pPr>
                      <a:endParaRPr lang="en-US" dirty="0">
                        <a:solidFill>
                          <a:schemeClr val="bg1"/>
                        </a:solidFill>
                      </a:endParaRPr>
                    </a:p>
                  </a:txBody>
                  <a:tcPr>
                    <a:solidFill>
                      <a:srgbClr val="FF0000"/>
                    </a:solidFill>
                  </a:tcPr>
                </a:tc>
              </a:tr>
            </a:tbl>
          </a:graphicData>
        </a:graphic>
      </p:graphicFrame>
      <p:sp>
        <p:nvSpPr>
          <p:cNvPr id="5" name="TextBox 4"/>
          <p:cNvSpPr txBox="1"/>
          <p:nvPr/>
        </p:nvSpPr>
        <p:spPr>
          <a:xfrm>
            <a:off x="7871565" y="2379945"/>
            <a:ext cx="3715011" cy="3970318"/>
          </a:xfrm>
          <a:prstGeom prst="rect">
            <a:avLst/>
          </a:prstGeom>
          <a:noFill/>
        </p:spPr>
        <p:txBody>
          <a:bodyPr wrap="square" rtlCol="0">
            <a:spAutoFit/>
          </a:bodyPr>
          <a:lstStyle/>
          <a:p>
            <a:pPr algn="ctr"/>
            <a:r>
              <a:rPr lang="en-US" b="1" u="sng" dirty="0" smtClean="0">
                <a:solidFill>
                  <a:srgbClr val="FF0000"/>
                </a:solidFill>
              </a:rPr>
              <a:t>Checklist:</a:t>
            </a:r>
          </a:p>
          <a:p>
            <a:pPr marL="342900" indent="-342900">
              <a:buAutoNum type="arabicPeriod"/>
            </a:pPr>
            <a:r>
              <a:rPr lang="en-US" dirty="0" smtClean="0">
                <a:solidFill>
                  <a:srgbClr val="FF0000"/>
                </a:solidFill>
              </a:rPr>
              <a:t>Title – </a:t>
            </a:r>
            <a:r>
              <a:rPr lang="en-US" b="1" i="1" dirty="0" smtClean="0">
                <a:solidFill>
                  <a:srgbClr val="FF0000"/>
                </a:solidFill>
              </a:rPr>
              <a:t>5 points</a:t>
            </a:r>
          </a:p>
          <a:p>
            <a:pPr marL="342900" indent="-342900">
              <a:buAutoNum type="arabicPeriod"/>
            </a:pPr>
            <a:r>
              <a:rPr lang="en-US" dirty="0" smtClean="0">
                <a:solidFill>
                  <a:srgbClr val="FF0000"/>
                </a:solidFill>
              </a:rPr>
              <a:t>Content: 10 facts or sources of relevant and correct information-</a:t>
            </a:r>
            <a:r>
              <a:rPr lang="en-US" b="1" i="1" dirty="0" smtClean="0">
                <a:solidFill>
                  <a:srgbClr val="FF0000"/>
                </a:solidFill>
              </a:rPr>
              <a:t>20</a:t>
            </a:r>
            <a:r>
              <a:rPr lang="en-US" b="1" dirty="0" smtClean="0">
                <a:solidFill>
                  <a:srgbClr val="FF0000"/>
                </a:solidFill>
              </a:rPr>
              <a:t> </a:t>
            </a:r>
            <a:r>
              <a:rPr lang="en-US" b="1" i="1" dirty="0" smtClean="0">
                <a:solidFill>
                  <a:srgbClr val="FF0000"/>
                </a:solidFill>
              </a:rPr>
              <a:t>points</a:t>
            </a:r>
          </a:p>
          <a:p>
            <a:pPr marL="342900" indent="-342900">
              <a:buAutoNum type="arabicPeriod"/>
            </a:pPr>
            <a:r>
              <a:rPr lang="en-US" dirty="0" smtClean="0">
                <a:solidFill>
                  <a:srgbClr val="FF0000"/>
                </a:solidFill>
              </a:rPr>
              <a:t>Visually pleasing and at least 2-3 images, charts, graphs, or pictures- </a:t>
            </a:r>
            <a:r>
              <a:rPr lang="en-US" b="1" i="1" dirty="0" smtClean="0">
                <a:solidFill>
                  <a:srgbClr val="FF0000"/>
                </a:solidFill>
              </a:rPr>
              <a:t>10 points </a:t>
            </a:r>
          </a:p>
          <a:p>
            <a:pPr marL="342900" indent="-342900">
              <a:buAutoNum type="arabicPeriod"/>
            </a:pPr>
            <a:r>
              <a:rPr lang="en-US" dirty="0" smtClean="0">
                <a:solidFill>
                  <a:srgbClr val="FF0000"/>
                </a:solidFill>
              </a:rPr>
              <a:t>Organization- clear headings or sections – </a:t>
            </a:r>
            <a:r>
              <a:rPr lang="en-US" b="1" i="1" dirty="0" smtClean="0">
                <a:solidFill>
                  <a:srgbClr val="FF0000"/>
                </a:solidFill>
              </a:rPr>
              <a:t>10 points</a:t>
            </a:r>
          </a:p>
          <a:p>
            <a:pPr marL="342900" indent="-342900">
              <a:buAutoNum type="arabicPeriod"/>
            </a:pPr>
            <a:r>
              <a:rPr lang="en-US" dirty="0" smtClean="0">
                <a:solidFill>
                  <a:srgbClr val="FF0000"/>
                </a:solidFill>
              </a:rPr>
              <a:t>Name and Date- </a:t>
            </a:r>
            <a:r>
              <a:rPr lang="en-US" b="1" i="1" dirty="0" smtClean="0">
                <a:solidFill>
                  <a:srgbClr val="FF0000"/>
                </a:solidFill>
              </a:rPr>
              <a:t>5 points</a:t>
            </a:r>
          </a:p>
          <a:p>
            <a:pPr marL="342900" indent="-342900">
              <a:buAutoNum type="arabicPeriod"/>
            </a:pPr>
            <a:endParaRPr lang="en-US" dirty="0">
              <a:solidFill>
                <a:srgbClr val="FF0000"/>
              </a:solidFill>
            </a:endParaRPr>
          </a:p>
          <a:p>
            <a:r>
              <a:rPr lang="en-US" dirty="0" smtClean="0">
                <a:solidFill>
                  <a:srgbClr val="FF0000"/>
                </a:solidFill>
              </a:rPr>
              <a:t>_____/50 </a:t>
            </a:r>
          </a:p>
          <a:p>
            <a:endParaRPr lang="en-US" dirty="0"/>
          </a:p>
        </p:txBody>
      </p:sp>
    </p:spTree>
    <p:extLst>
      <p:ext uri="{BB962C8B-B14F-4D97-AF65-F5344CB8AC3E}">
        <p14:creationId xmlns:p14="http://schemas.microsoft.com/office/powerpoint/2010/main" val="2663731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a:t>
            </a:r>
            <a:endParaRPr lang="en-US" dirty="0"/>
          </a:p>
        </p:txBody>
      </p:sp>
      <p:sp>
        <p:nvSpPr>
          <p:cNvPr id="3" name="Content Placeholder 2"/>
          <p:cNvSpPr>
            <a:spLocks noGrp="1"/>
          </p:cNvSpPr>
          <p:nvPr>
            <p:ph idx="1"/>
          </p:nvPr>
        </p:nvSpPr>
        <p:spPr/>
        <p:txBody>
          <a:bodyPr>
            <a:normAutofit/>
          </a:bodyPr>
          <a:lstStyle/>
          <a:p>
            <a:pPr marL="0" indent="0" algn="ctr">
              <a:buNone/>
            </a:pPr>
            <a:r>
              <a:rPr lang="en-US" sz="8000" dirty="0" smtClean="0"/>
              <a:t>Answer your multiple choice questions on the clickers </a:t>
            </a:r>
            <a:endParaRPr lang="en-US" sz="8000" dirty="0"/>
          </a:p>
        </p:txBody>
      </p:sp>
    </p:spTree>
    <p:extLst>
      <p:ext uri="{BB962C8B-B14F-4D97-AF65-F5344CB8AC3E}">
        <p14:creationId xmlns:p14="http://schemas.microsoft.com/office/powerpoint/2010/main" val="2145117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Bell Ringer</a:t>
            </a:r>
            <a:endParaRPr lang="en-US" b="1" u="sng" dirty="0"/>
          </a:p>
        </p:txBody>
      </p:sp>
      <p:sp>
        <p:nvSpPr>
          <p:cNvPr id="7" name="Content Placeholder 6"/>
          <p:cNvSpPr>
            <a:spLocks noGrp="1"/>
          </p:cNvSpPr>
          <p:nvPr>
            <p:ph idx="1"/>
          </p:nvPr>
        </p:nvSpPr>
        <p:spPr>
          <a:xfrm>
            <a:off x="838200" y="1825625"/>
            <a:ext cx="6181578" cy="4351338"/>
          </a:xfrm>
        </p:spPr>
        <p:txBody>
          <a:bodyPr/>
          <a:lstStyle/>
          <a:p>
            <a:pPr marL="0" indent="0">
              <a:buNone/>
            </a:pPr>
            <a:r>
              <a:rPr lang="en-US" dirty="0" smtClean="0"/>
              <a:t>Respond to the following scenario in 4-6 sentences. </a:t>
            </a:r>
          </a:p>
          <a:p>
            <a:pPr marL="0" indent="0">
              <a:buNone/>
            </a:pPr>
            <a:endParaRPr lang="en-US" dirty="0"/>
          </a:p>
          <a:p>
            <a:pPr marL="0" indent="0">
              <a:buNone/>
            </a:pPr>
            <a:r>
              <a:rPr lang="en-US" dirty="0" smtClean="0"/>
              <a:t>What would you do if one family member came into your room and said “this is my room now.  Pack up your stuff and be out of here within the next two hours.”  Would you leave? Would you stay? How would you resolve this conflict?</a:t>
            </a:r>
            <a:endParaRPr lang="en-US" dirty="0"/>
          </a:p>
        </p:txBody>
      </p:sp>
      <p:pic>
        <p:nvPicPr>
          <p:cNvPr id="3" name="Picture 2"/>
          <p:cNvPicPr>
            <a:picLocks noChangeAspect="1"/>
          </p:cNvPicPr>
          <p:nvPr/>
        </p:nvPicPr>
        <p:blipFill>
          <a:blip r:embed="rId2"/>
          <a:stretch>
            <a:fillRect/>
          </a:stretch>
        </p:blipFill>
        <p:spPr>
          <a:xfrm>
            <a:off x="7019778" y="1238922"/>
            <a:ext cx="4636514" cy="3712906"/>
          </a:xfrm>
          <a:prstGeom prst="rect">
            <a:avLst/>
          </a:prstGeom>
        </p:spPr>
      </p:pic>
    </p:spTree>
    <p:extLst>
      <p:ext uri="{BB962C8B-B14F-4D97-AF65-F5344CB8AC3E}">
        <p14:creationId xmlns:p14="http://schemas.microsoft.com/office/powerpoint/2010/main" val="32183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Arab-Israeli Conflict </a:t>
            </a:r>
            <a:endParaRPr lang="en-US" dirty="0"/>
          </a:p>
        </p:txBody>
      </p:sp>
      <p:pic>
        <p:nvPicPr>
          <p:cNvPr id="6" name="Picture 5"/>
          <p:cNvPicPr>
            <a:picLocks noChangeAspect="1"/>
          </p:cNvPicPr>
          <p:nvPr/>
        </p:nvPicPr>
        <p:blipFill>
          <a:blip r:embed="rId2"/>
          <a:stretch>
            <a:fillRect/>
          </a:stretch>
        </p:blipFill>
        <p:spPr>
          <a:xfrm>
            <a:off x="502587" y="1273193"/>
            <a:ext cx="5108174" cy="5417507"/>
          </a:xfrm>
          <a:prstGeom prst="rect">
            <a:avLst/>
          </a:prstGeom>
        </p:spPr>
      </p:pic>
      <p:pic>
        <p:nvPicPr>
          <p:cNvPr id="3" name="Picture 2"/>
          <p:cNvPicPr>
            <a:picLocks noChangeAspect="1"/>
          </p:cNvPicPr>
          <p:nvPr/>
        </p:nvPicPr>
        <p:blipFill>
          <a:blip r:embed="rId3"/>
          <a:stretch>
            <a:fillRect/>
          </a:stretch>
        </p:blipFill>
        <p:spPr>
          <a:xfrm>
            <a:off x="5610761" y="1578147"/>
            <a:ext cx="6444342" cy="4764990"/>
          </a:xfrm>
          <a:prstGeom prst="rect">
            <a:avLst/>
          </a:prstGeom>
        </p:spPr>
      </p:pic>
    </p:spTree>
    <p:extLst>
      <p:ext uri="{BB962C8B-B14F-4D97-AF65-F5344CB8AC3E}">
        <p14:creationId xmlns:p14="http://schemas.microsoft.com/office/powerpoint/2010/main" val="229163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is the Arab (Palestinian) and Israeli Conflict </a:t>
            </a:r>
            <a:endParaRPr lang="en-US" dirty="0"/>
          </a:p>
        </p:txBody>
      </p:sp>
      <p:pic>
        <p:nvPicPr>
          <p:cNvPr id="4" name="Picture 3"/>
          <p:cNvPicPr>
            <a:picLocks noChangeAspect="1"/>
          </p:cNvPicPr>
          <p:nvPr/>
        </p:nvPicPr>
        <p:blipFill>
          <a:blip r:embed="rId2"/>
          <a:stretch>
            <a:fillRect/>
          </a:stretch>
        </p:blipFill>
        <p:spPr>
          <a:xfrm>
            <a:off x="2602523" y="1690688"/>
            <a:ext cx="7680960" cy="5084637"/>
          </a:xfrm>
          <a:prstGeom prst="rect">
            <a:avLst/>
          </a:prstGeom>
        </p:spPr>
      </p:pic>
    </p:spTree>
    <p:extLst>
      <p:ext uri="{BB962C8B-B14F-4D97-AF65-F5344CB8AC3E}">
        <p14:creationId xmlns:p14="http://schemas.microsoft.com/office/powerpoint/2010/main" val="130000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Arab (Palestinian) Israeli Conflict?</a:t>
            </a:r>
            <a:endParaRPr lang="en-US" dirty="0"/>
          </a:p>
        </p:txBody>
      </p:sp>
      <p:pic>
        <p:nvPicPr>
          <p:cNvPr id="1026" name="Picture 2" descr="http://p1cdn1static.sharpschool.com/UserFiles/Servers/Server_3844624/File/Teachers%20Documents/Layne%20Smith/Middle%20E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216" y="1176037"/>
            <a:ext cx="8771303" cy="544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35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Arab (Palestinian) Israeli Conflict?</a:t>
            </a:r>
            <a:endParaRPr lang="en-US" dirty="0"/>
          </a:p>
        </p:txBody>
      </p:sp>
      <p:pic>
        <p:nvPicPr>
          <p:cNvPr id="3" name="Picture 2"/>
          <p:cNvPicPr>
            <a:picLocks noChangeAspect="1"/>
          </p:cNvPicPr>
          <p:nvPr/>
        </p:nvPicPr>
        <p:blipFill>
          <a:blip r:embed="rId2"/>
          <a:stretch>
            <a:fillRect/>
          </a:stretch>
        </p:blipFill>
        <p:spPr>
          <a:xfrm>
            <a:off x="7541506" y="1055077"/>
            <a:ext cx="4205016" cy="5802923"/>
          </a:xfrm>
          <a:prstGeom prst="rect">
            <a:avLst/>
          </a:prstGeom>
        </p:spPr>
      </p:pic>
      <p:pic>
        <p:nvPicPr>
          <p:cNvPr id="4" name="Picture 3"/>
          <p:cNvPicPr>
            <a:picLocks noChangeAspect="1"/>
          </p:cNvPicPr>
          <p:nvPr/>
        </p:nvPicPr>
        <p:blipFill>
          <a:blip r:embed="rId3"/>
          <a:stretch>
            <a:fillRect/>
          </a:stretch>
        </p:blipFill>
        <p:spPr>
          <a:xfrm>
            <a:off x="3207433" y="1187650"/>
            <a:ext cx="2546252" cy="5467741"/>
          </a:xfrm>
          <a:prstGeom prst="rect">
            <a:avLst/>
          </a:prstGeom>
        </p:spPr>
      </p:pic>
    </p:spTree>
    <p:extLst>
      <p:ext uri="{BB962C8B-B14F-4D97-AF65-F5344CB8AC3E}">
        <p14:creationId xmlns:p14="http://schemas.microsoft.com/office/powerpoint/2010/main" val="3444238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461" y="127130"/>
            <a:ext cx="10515600" cy="1325563"/>
          </a:xfrm>
        </p:spPr>
        <p:txBody>
          <a:bodyPr/>
          <a:lstStyle/>
          <a:p>
            <a:r>
              <a:rPr lang="en-US" b="1" u="sng" dirty="0" smtClean="0"/>
              <a:t>Arab/Israeli territory </a:t>
            </a:r>
            <a:endParaRPr lang="en-US" b="1" u="sng" dirty="0"/>
          </a:p>
        </p:txBody>
      </p:sp>
      <p:pic>
        <p:nvPicPr>
          <p:cNvPr id="1026" name="Picture 2" descr="https://lh5.googleusercontent.com/Ta4s9SbFITKnwOHt1nsMQzYZupZflcHdCq1S08e81veRIH0WA8EBvuZLlTHAvF8ig_t0n70IlHwrhc-RRzXb7mJ5lu7ay9vD0dxKUsLYIhajSYLNv4eSGbsCO2tv4mUQ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059" y="1243110"/>
            <a:ext cx="7941501" cy="561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85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Monotheistic Religions Video </a:t>
            </a:r>
            <a:endParaRPr lang="en-US" dirty="0"/>
          </a:p>
        </p:txBody>
      </p:sp>
      <p:sp>
        <p:nvSpPr>
          <p:cNvPr id="3" name="Content Placeholder 2"/>
          <p:cNvSpPr>
            <a:spLocks noGrp="1"/>
          </p:cNvSpPr>
          <p:nvPr>
            <p:ph idx="1"/>
          </p:nvPr>
        </p:nvSpPr>
        <p:spPr>
          <a:xfrm>
            <a:off x="775855" y="1853334"/>
            <a:ext cx="10515600" cy="4351338"/>
          </a:xfrm>
        </p:spPr>
        <p:txBody>
          <a:bodyPr/>
          <a:lstStyle/>
          <a:p>
            <a:pPr marL="0" indent="0" algn="ctr">
              <a:buNone/>
            </a:pPr>
            <a:r>
              <a:rPr lang="en-US" u="sng" dirty="0" smtClean="0">
                <a:hlinkClick r:id="rId2"/>
              </a:rPr>
              <a:t>https</a:t>
            </a:r>
            <a:r>
              <a:rPr lang="en-US" u="sng" dirty="0">
                <a:hlinkClick r:id="rId2"/>
              </a:rPr>
              <a:t>://</a:t>
            </a:r>
            <a:r>
              <a:rPr lang="en-US" u="sng" dirty="0" smtClean="0">
                <a:hlinkClick r:id="rId2"/>
              </a:rPr>
              <a:t>www.youtube.com/watch?v=nqeUhsQmr-g</a:t>
            </a:r>
            <a:endParaRPr lang="en-US" u="sng" dirty="0" smtClean="0"/>
          </a:p>
          <a:p>
            <a:pPr marL="0" indent="0" algn="ctr">
              <a:buNone/>
            </a:pPr>
            <a:endParaRPr lang="en-US" u="sng" dirty="0" smtClean="0"/>
          </a:p>
          <a:p>
            <a:pPr marL="0" indent="0" algn="ctr">
              <a:buNone/>
            </a:pPr>
            <a:endParaRPr lang="en-US" b="1" u="sng" dirty="0"/>
          </a:p>
          <a:p>
            <a:pPr marL="0" indent="0" algn="ctr">
              <a:buNone/>
            </a:pPr>
            <a:r>
              <a:rPr lang="en-US" dirty="0" smtClean="0"/>
              <a:t>Fill out your video guides while we watch the videos</a:t>
            </a:r>
            <a:endParaRPr lang="en-US" dirty="0"/>
          </a:p>
        </p:txBody>
      </p:sp>
    </p:spTree>
    <p:extLst>
      <p:ext uri="{BB962C8B-B14F-4D97-AF65-F5344CB8AC3E}">
        <p14:creationId xmlns:p14="http://schemas.microsoft.com/office/powerpoint/2010/main" val="850194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Task 1: 20 minutes </a:t>
            </a:r>
            <a:endParaRPr lang="en-US" b="1" u="sng" dirty="0"/>
          </a:p>
        </p:txBody>
      </p:sp>
      <p:sp>
        <p:nvSpPr>
          <p:cNvPr id="3" name="Content Placeholder 2"/>
          <p:cNvSpPr>
            <a:spLocks noGrp="1"/>
          </p:cNvSpPr>
          <p:nvPr>
            <p:ph idx="1"/>
          </p:nvPr>
        </p:nvSpPr>
        <p:spPr>
          <a:xfrm>
            <a:off x="838200" y="1825625"/>
            <a:ext cx="7115827" cy="4351338"/>
          </a:xfrm>
        </p:spPr>
        <p:txBody>
          <a:bodyPr>
            <a:normAutofit/>
          </a:bodyPr>
          <a:lstStyle/>
          <a:p>
            <a:pPr marL="0" indent="0" algn="ctr">
              <a:buNone/>
            </a:pPr>
            <a:r>
              <a:rPr lang="en-US" sz="6000" dirty="0" smtClean="0"/>
              <a:t>Read the information on Christianity, Judaism and Islam and fill out your chart </a:t>
            </a:r>
          </a:p>
        </p:txBody>
      </p:sp>
      <p:pic>
        <p:nvPicPr>
          <p:cNvPr id="4" name="Picture 3"/>
          <p:cNvPicPr>
            <a:picLocks noChangeAspect="1"/>
          </p:cNvPicPr>
          <p:nvPr/>
        </p:nvPicPr>
        <p:blipFill>
          <a:blip r:embed="rId2"/>
          <a:stretch>
            <a:fillRect/>
          </a:stretch>
        </p:blipFill>
        <p:spPr>
          <a:xfrm>
            <a:off x="8554233" y="2517731"/>
            <a:ext cx="3012510" cy="3012510"/>
          </a:xfrm>
          <a:prstGeom prst="rect">
            <a:avLst/>
          </a:prstGeom>
        </p:spPr>
      </p:pic>
    </p:spTree>
    <p:extLst>
      <p:ext uri="{BB962C8B-B14F-4D97-AF65-F5344CB8AC3E}">
        <p14:creationId xmlns:p14="http://schemas.microsoft.com/office/powerpoint/2010/main" val="4237728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2213</TotalTime>
  <Words>354</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Tahoma</vt:lpstr>
      <vt:lpstr>Office Theme</vt:lpstr>
      <vt:lpstr>Monotheism </vt:lpstr>
      <vt:lpstr>Bell Ringer</vt:lpstr>
      <vt:lpstr>Arab-Israeli Conflict </vt:lpstr>
      <vt:lpstr>Where is the Arab (Palestinian) and Israeli Conflict </vt:lpstr>
      <vt:lpstr>Where is the Arab (Palestinian) Israeli Conflict?</vt:lpstr>
      <vt:lpstr>Where is the Arab (Palestinian) Israeli Conflict?</vt:lpstr>
      <vt:lpstr>Arab/Israeli territory </vt:lpstr>
      <vt:lpstr>Monotheistic Religions Video </vt:lpstr>
      <vt:lpstr>Task 1: 20 minutes </vt:lpstr>
      <vt:lpstr>Task 2 (20 minutes)</vt:lpstr>
      <vt:lpstr>Performance task: Choose one item from each column to complete a project  Outside research is encouraged, and sources must be cited.  Standard: SSWG3 Students will explain the interaction of physical and human geography in North Africa/ Southwest Asia </vt:lpstr>
      <vt:lpstr>Exit Ticket </vt:lpstr>
    </vt:vector>
  </TitlesOfParts>
  <Company>Atlanta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Monotheism</dc:title>
  <dc:creator>Browne, Alison</dc:creator>
  <cp:lastModifiedBy>Browne, Alison</cp:lastModifiedBy>
  <cp:revision>21</cp:revision>
  <cp:lastPrinted>2014-10-28T16:45:49Z</cp:lastPrinted>
  <dcterms:created xsi:type="dcterms:W3CDTF">2014-10-20T02:05:06Z</dcterms:created>
  <dcterms:modified xsi:type="dcterms:W3CDTF">2014-10-28T16:53:28Z</dcterms:modified>
</cp:coreProperties>
</file>