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91" r:id="rId6"/>
    <p:sldId id="279" r:id="rId7"/>
    <p:sldId id="273" r:id="rId8"/>
    <p:sldId id="274" r:id="rId9"/>
    <p:sldId id="275" r:id="rId10"/>
    <p:sldId id="276" r:id="rId11"/>
    <p:sldId id="277" r:id="rId12"/>
    <p:sldId id="27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92" r:id="rId26"/>
    <p:sldId id="271" r:id="rId27"/>
    <p:sldId id="280" r:id="rId28"/>
    <p:sldId id="284" r:id="rId29"/>
    <p:sldId id="281" r:id="rId30"/>
    <p:sldId id="282" r:id="rId31"/>
    <p:sldId id="285" r:id="rId32"/>
    <p:sldId id="286" r:id="rId33"/>
    <p:sldId id="287" r:id="rId34"/>
    <p:sldId id="283"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289" r:id="rId48"/>
    <p:sldId id="29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0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2880F-9906-47ED-902C-1B5859295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233630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2880F-9906-47ED-902C-1B5859295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342632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2880F-9906-47ED-902C-1B5859295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141204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38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54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7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495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72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67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60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65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2880F-9906-47ED-902C-1B5859295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366623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33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10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05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2880F-9906-47ED-902C-1B5859295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44621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2880F-9906-47ED-902C-1B5859295F2A}"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378562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B2880F-9906-47ED-902C-1B5859295F2A}" type="datetimeFigureOut">
              <a:rPr lang="en-US" smtClean="0"/>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123243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2880F-9906-47ED-902C-1B5859295F2A}" type="datetimeFigureOut">
              <a:rPr lang="en-US" smtClean="0"/>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137790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2880F-9906-47ED-902C-1B5859295F2A}" type="datetimeFigureOut">
              <a:rPr lang="en-US" smtClean="0"/>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218158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2880F-9906-47ED-902C-1B5859295F2A}"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193205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2880F-9906-47ED-902C-1B5859295F2A}"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9F924-8009-4C71-8335-14D7B15DD103}" type="slidenum">
              <a:rPr lang="en-US" smtClean="0"/>
              <a:t>‹#›</a:t>
            </a:fld>
            <a:endParaRPr lang="en-US"/>
          </a:p>
        </p:txBody>
      </p:sp>
    </p:spTree>
    <p:extLst>
      <p:ext uri="{BB962C8B-B14F-4D97-AF65-F5344CB8AC3E}">
        <p14:creationId xmlns:p14="http://schemas.microsoft.com/office/powerpoint/2010/main" val="98308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2880F-9906-47ED-902C-1B5859295F2A}" type="datetimeFigureOut">
              <a:rPr lang="en-US" smtClean="0"/>
              <a:t>7/27/2014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9F924-8009-4C71-8335-14D7B15DD103}" type="slidenum">
              <a:rPr lang="en-US" smtClean="0"/>
              <a:t>‹#›</a:t>
            </a:fld>
            <a:endParaRPr lang="en-US"/>
          </a:p>
        </p:txBody>
      </p:sp>
    </p:spTree>
    <p:extLst>
      <p:ext uri="{BB962C8B-B14F-4D97-AF65-F5344CB8AC3E}">
        <p14:creationId xmlns:p14="http://schemas.microsoft.com/office/powerpoint/2010/main" val="1194700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172A7-DEB3-44F4-AED7-FE56C759CA0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5CAA9-DF5F-44D7-B146-3EC236B99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758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hcoOENLfpU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371600"/>
            <a:ext cx="8610600" cy="3970318"/>
          </a:xfrm>
          <a:prstGeom prst="rect">
            <a:avLst/>
          </a:prstGeom>
          <a:noFill/>
        </p:spPr>
        <p:txBody>
          <a:bodyPr wrap="square" rtlCol="0">
            <a:spAutoFit/>
          </a:bodyPr>
          <a:lstStyle/>
          <a:p>
            <a:r>
              <a:rPr lang="en-US" b="1" u="sng" dirty="0" smtClean="0"/>
              <a:t>Bell Ringer</a:t>
            </a:r>
            <a:r>
              <a:rPr lang="en-US" dirty="0" smtClean="0"/>
              <a:t>: describe the picture using</a:t>
            </a:r>
          </a:p>
          <a:p>
            <a:r>
              <a:rPr lang="en-US" dirty="0" smtClean="0"/>
              <a:t>Geographical characteristics.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2602"/>
            <a:ext cx="4074079"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41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a:t>
            </a:r>
            <a:endParaRPr lang="en-US" dirty="0"/>
          </a:p>
        </p:txBody>
      </p:sp>
      <p:sp>
        <p:nvSpPr>
          <p:cNvPr id="3" name="Content Placeholder 2"/>
          <p:cNvSpPr>
            <a:spLocks noGrp="1"/>
          </p:cNvSpPr>
          <p:nvPr>
            <p:ph idx="1"/>
          </p:nvPr>
        </p:nvSpPr>
        <p:spPr/>
        <p:txBody>
          <a:bodyPr/>
          <a:lstStyle/>
          <a:p>
            <a:r>
              <a:rPr lang="en-US" dirty="0" smtClean="0"/>
              <a:t>Tell us the average weather in a place</a:t>
            </a:r>
          </a:p>
          <a:p>
            <a:pPr marL="0" indent="0">
              <a:buNone/>
            </a:pPr>
            <a:endParaRPr lang="en-US" dirty="0" smtClean="0"/>
          </a:p>
          <a:p>
            <a:r>
              <a:rPr lang="en-US" dirty="0" smtClean="0"/>
              <a:t>Can show us if people can live there, what can grow there, and what activities are possible there.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91000"/>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49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Stop! Let’s Check for Understanding</a:t>
            </a:r>
            <a:br>
              <a:rPr lang="en-US" dirty="0" smtClean="0"/>
            </a:br>
            <a:r>
              <a:rPr lang="en-US" sz="2800" dirty="0" smtClean="0"/>
              <a:t>1 minute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3581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5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72754"/>
            <a:ext cx="702773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5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2999"/>
            <a:ext cx="7391400" cy="553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12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Isthmus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599"/>
            <a:ext cx="8229600" cy="527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85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 Subtropical </a:t>
            </a:r>
            <a:endParaRPr lang="en-US" dirty="0"/>
          </a:p>
        </p:txBody>
      </p:sp>
      <p:sp>
        <p:nvSpPr>
          <p:cNvPr id="3" name="Content Placeholder 2"/>
          <p:cNvSpPr>
            <a:spLocks noGrp="1"/>
          </p:cNvSpPr>
          <p:nvPr>
            <p:ph idx="1"/>
          </p:nvPr>
        </p:nvSpPr>
        <p:spPr/>
        <p:txBody>
          <a:bodyPr/>
          <a:lstStyle/>
          <a:p>
            <a:pPr marL="0" indent="0">
              <a:buNone/>
            </a:pPr>
            <a:r>
              <a:rPr lang="en-US" dirty="0" smtClean="0"/>
              <a:t>Climate that has mild winters, hot summers, and is typically very humid. This is the climate of Atlanta.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0"/>
            <a:ext cx="4648200" cy="34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7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Subarctic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61251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75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440025" cy="476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66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52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85875"/>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86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and EQ </a:t>
            </a:r>
            <a:endParaRPr lang="en-US" dirty="0"/>
          </a:p>
        </p:txBody>
      </p:sp>
      <p:sp>
        <p:nvSpPr>
          <p:cNvPr id="5" name="Content Placeholder 4"/>
          <p:cNvSpPr>
            <a:spLocks noGrp="1"/>
          </p:cNvSpPr>
          <p:nvPr>
            <p:ph idx="1"/>
          </p:nvPr>
        </p:nvSpPr>
        <p:spPr/>
        <p:txBody>
          <a:bodyPr/>
          <a:lstStyle/>
          <a:p>
            <a:pPr marL="0" indent="0">
              <a:buNone/>
            </a:pPr>
            <a:r>
              <a:rPr lang="en-US" b="1" u="sng" dirty="0" smtClean="0"/>
              <a:t>SSWG1 </a:t>
            </a:r>
            <a:r>
              <a:rPr lang="en-US" dirty="0" smtClean="0"/>
              <a:t>The student will explain the physical aspects of geography. </a:t>
            </a:r>
          </a:p>
          <a:p>
            <a:pPr marL="514350" indent="-514350">
              <a:buAutoNum type="alphaLcPeriod"/>
            </a:pPr>
            <a:r>
              <a:rPr lang="en-US" dirty="0" smtClean="0"/>
              <a:t>Describe the concept of place by explaining how physical characteristics such as landforms</a:t>
            </a:r>
          </a:p>
          <a:p>
            <a:pPr marL="0" indent="0">
              <a:buNone/>
            </a:pPr>
            <a:r>
              <a:rPr lang="en-US" b="1" u="sng" dirty="0" smtClean="0"/>
              <a:t>Essential Question: </a:t>
            </a:r>
            <a:r>
              <a:rPr lang="en-US" dirty="0" smtClean="0"/>
              <a:t>How do physical features define a place? </a:t>
            </a:r>
            <a:endParaRPr lang="en-US" dirty="0"/>
          </a:p>
        </p:txBody>
      </p:sp>
    </p:spTree>
    <p:extLst>
      <p:ext uri="{BB962C8B-B14F-4D97-AF65-F5344CB8AC3E}">
        <p14:creationId xmlns:p14="http://schemas.microsoft.com/office/powerpoint/2010/main" val="36331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8039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2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43" y="1371600"/>
            <a:ext cx="7731457" cy="503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85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 and Clump</a:t>
            </a:r>
            <a:endParaRPr lang="en-US" dirty="0"/>
          </a:p>
        </p:txBody>
      </p:sp>
      <p:sp>
        <p:nvSpPr>
          <p:cNvPr id="3" name="Content Placeholder 2"/>
          <p:cNvSpPr>
            <a:spLocks noGrp="1"/>
          </p:cNvSpPr>
          <p:nvPr>
            <p:ph idx="1"/>
          </p:nvPr>
        </p:nvSpPr>
        <p:spPr/>
        <p:txBody>
          <a:bodyPr/>
          <a:lstStyle/>
          <a:p>
            <a:pPr marL="0" indent="0" algn="ctr">
              <a:buNone/>
            </a:pPr>
            <a:r>
              <a:rPr lang="en-US" dirty="0" smtClean="0"/>
              <a:t>7 minutes</a:t>
            </a:r>
            <a:endParaRPr lang="en-US" dirty="0"/>
          </a:p>
          <a:p>
            <a:pPr marL="0" indent="0">
              <a:buNone/>
            </a:pPr>
            <a:r>
              <a:rPr lang="en-US" dirty="0" smtClean="0"/>
              <a:t>You and a partner will be assigned the term Landforms, Climate, or Bodies of Water.  You will come up with words that relate to that term and then categorize them.  You must come up with at least 15 words. </a:t>
            </a:r>
            <a:endParaRPr lang="en-US" dirty="0"/>
          </a:p>
        </p:txBody>
      </p:sp>
    </p:spTree>
    <p:extLst>
      <p:ext uri="{BB962C8B-B14F-4D97-AF65-F5344CB8AC3E}">
        <p14:creationId xmlns:p14="http://schemas.microsoft.com/office/powerpoint/2010/main" val="1993184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Group Work</a:t>
            </a:r>
            <a:endParaRPr lang="en-US" b="1" u="sng" dirty="0"/>
          </a:p>
        </p:txBody>
      </p:sp>
      <p:sp>
        <p:nvSpPr>
          <p:cNvPr id="3" name="Content Placeholder 2"/>
          <p:cNvSpPr>
            <a:spLocks noGrp="1"/>
          </p:cNvSpPr>
          <p:nvPr>
            <p:ph idx="1"/>
          </p:nvPr>
        </p:nvSpPr>
        <p:spPr>
          <a:xfrm>
            <a:off x="457200" y="1524000"/>
            <a:ext cx="8229600" cy="4525963"/>
          </a:xfrm>
        </p:spPr>
        <p:txBody>
          <a:bodyPr>
            <a:normAutofit fontScale="92500"/>
          </a:bodyPr>
          <a:lstStyle/>
          <a:p>
            <a:pPr marL="0" indent="0">
              <a:buNone/>
            </a:pPr>
            <a:r>
              <a:rPr lang="en-US" b="1" dirty="0" smtClean="0"/>
              <a:t>Who? </a:t>
            </a:r>
            <a:r>
              <a:rPr lang="en-US" dirty="0" smtClean="0"/>
              <a:t>Groups of 4 (assigned by me)</a:t>
            </a:r>
          </a:p>
          <a:p>
            <a:pPr marL="0" indent="0">
              <a:buNone/>
            </a:pPr>
            <a:r>
              <a:rPr lang="en-US" b="1" dirty="0" smtClean="0"/>
              <a:t>What? </a:t>
            </a:r>
            <a:r>
              <a:rPr lang="en-US" dirty="0" smtClean="0"/>
              <a:t>You will be assigned either Natural Resources, Landforms, Bodies of Water, or Climate.  You will make a poster giving at lest 5 examples, an explanation, images, and the impact of your category.  You will present this to the class. </a:t>
            </a:r>
          </a:p>
          <a:p>
            <a:pPr marL="0" indent="0">
              <a:buNone/>
            </a:pPr>
            <a:r>
              <a:rPr lang="en-US" b="1" dirty="0" smtClean="0"/>
              <a:t>When? </a:t>
            </a:r>
            <a:r>
              <a:rPr lang="en-US" dirty="0" smtClean="0"/>
              <a:t>In the next 35 minutes</a:t>
            </a:r>
          </a:p>
          <a:p>
            <a:pPr marL="0" indent="0">
              <a:buNone/>
            </a:pPr>
            <a:r>
              <a:rPr lang="en-US" b="1" dirty="0" smtClean="0"/>
              <a:t>Why? </a:t>
            </a:r>
            <a:r>
              <a:rPr lang="en-US" dirty="0" smtClean="0"/>
              <a:t>So your classmates can learn in depth about the different physical aspects of geography </a:t>
            </a:r>
            <a:endParaRPr lang="en-US" b="1" dirty="0" smtClean="0"/>
          </a:p>
        </p:txBody>
      </p:sp>
    </p:spTree>
    <p:extLst>
      <p:ext uri="{BB962C8B-B14F-4D97-AF65-F5344CB8AC3E}">
        <p14:creationId xmlns:p14="http://schemas.microsoft.com/office/powerpoint/2010/main" val="132744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96"/>
            <a:ext cx="8229600" cy="1143000"/>
          </a:xfrm>
        </p:spPr>
        <p:txBody>
          <a:bodyPr/>
          <a:lstStyle/>
          <a:p>
            <a:r>
              <a:rPr lang="en-US" dirty="0" smtClean="0"/>
              <a:t>Exit Ticket </a:t>
            </a:r>
            <a:endParaRPr lang="en-US" dirty="0"/>
          </a:p>
        </p:txBody>
      </p:sp>
      <p:sp>
        <p:nvSpPr>
          <p:cNvPr id="3" name="Content Placeholder 2"/>
          <p:cNvSpPr>
            <a:spLocks noGrp="1"/>
          </p:cNvSpPr>
          <p:nvPr>
            <p:ph idx="1"/>
          </p:nvPr>
        </p:nvSpPr>
        <p:spPr>
          <a:xfrm>
            <a:off x="457200" y="1066800"/>
            <a:ext cx="8229600" cy="5486400"/>
          </a:xfrm>
        </p:spPr>
        <p:txBody>
          <a:bodyPr>
            <a:normAutofit fontScale="62500" lnSpcReduction="20000"/>
          </a:bodyPr>
          <a:lstStyle/>
          <a:p>
            <a:pPr marL="457200" indent="-457200">
              <a:buAutoNum type="arabicPeriod"/>
            </a:pPr>
            <a:r>
              <a:rPr lang="en-US" sz="2400" b="1" dirty="0" smtClean="0"/>
              <a:t>_________ are substances found naturally on the earth that typically bring money to a place. </a:t>
            </a:r>
          </a:p>
          <a:p>
            <a:pPr marL="457200" indent="-457200">
              <a:buAutoNum type="alphaUcPeriod"/>
            </a:pPr>
            <a:r>
              <a:rPr lang="en-US" sz="2400" dirty="0" smtClean="0"/>
              <a:t>Natural resources</a:t>
            </a:r>
          </a:p>
          <a:p>
            <a:pPr marL="457200" indent="-457200">
              <a:buAutoNum type="alphaUcPeriod"/>
            </a:pPr>
            <a:r>
              <a:rPr lang="en-US" sz="2400" dirty="0" smtClean="0"/>
              <a:t>Landforms</a:t>
            </a:r>
          </a:p>
          <a:p>
            <a:pPr marL="457200" indent="-457200">
              <a:buAutoNum type="alphaUcPeriod"/>
            </a:pPr>
            <a:r>
              <a:rPr lang="en-US" sz="2400" dirty="0" smtClean="0"/>
              <a:t>Arctic climate</a:t>
            </a:r>
          </a:p>
          <a:p>
            <a:pPr marL="457200" indent="-457200">
              <a:buAutoNum type="alphaUcPeriod"/>
            </a:pPr>
            <a:r>
              <a:rPr lang="en-US" sz="2400" dirty="0" smtClean="0"/>
              <a:t>Rivers </a:t>
            </a:r>
          </a:p>
          <a:p>
            <a:pPr marL="0" indent="0">
              <a:buNone/>
            </a:pPr>
            <a:r>
              <a:rPr lang="en-US" sz="2400" b="1" dirty="0" smtClean="0"/>
              <a:t>2. ________________ is the climate in Atlanta</a:t>
            </a:r>
          </a:p>
          <a:p>
            <a:pPr marL="457200" indent="-457200">
              <a:buAutoNum type="alphaUcPeriod"/>
            </a:pPr>
            <a:r>
              <a:rPr lang="en-US" sz="2400" dirty="0" smtClean="0"/>
              <a:t>Humid continental</a:t>
            </a:r>
          </a:p>
          <a:p>
            <a:pPr marL="457200" indent="-457200">
              <a:buAutoNum type="alphaUcPeriod"/>
            </a:pPr>
            <a:r>
              <a:rPr lang="en-US" sz="2400" dirty="0" smtClean="0"/>
              <a:t>Subarctic</a:t>
            </a:r>
          </a:p>
          <a:p>
            <a:pPr marL="457200" indent="-457200">
              <a:buAutoNum type="alphaUcPeriod"/>
            </a:pPr>
            <a:r>
              <a:rPr lang="en-US" sz="2400" dirty="0" smtClean="0"/>
              <a:t>Humid subtropical</a:t>
            </a:r>
          </a:p>
          <a:p>
            <a:pPr marL="457200" indent="-457200">
              <a:buAutoNum type="alphaUcPeriod"/>
            </a:pPr>
            <a:r>
              <a:rPr lang="en-US" sz="2400" dirty="0" smtClean="0"/>
              <a:t>Mediterranean </a:t>
            </a:r>
          </a:p>
          <a:p>
            <a:pPr marL="0" indent="0">
              <a:buNone/>
            </a:pPr>
            <a:r>
              <a:rPr lang="en-US" sz="2400" b="1" dirty="0" smtClean="0"/>
              <a:t>3. ______________ is a narrow strip of land that connects two larger strips of land. </a:t>
            </a:r>
          </a:p>
          <a:p>
            <a:pPr marL="457200" indent="-457200">
              <a:buAutoNum type="alphaUcPeriod"/>
            </a:pPr>
            <a:r>
              <a:rPr lang="en-US" sz="2400" dirty="0" smtClean="0"/>
              <a:t>Isthmus</a:t>
            </a:r>
          </a:p>
          <a:p>
            <a:pPr marL="457200" indent="-457200">
              <a:buAutoNum type="alphaUcPeriod"/>
            </a:pPr>
            <a:r>
              <a:rPr lang="en-US" sz="2400" dirty="0" smtClean="0"/>
              <a:t>Island</a:t>
            </a:r>
          </a:p>
          <a:p>
            <a:pPr marL="457200" indent="-457200">
              <a:buAutoNum type="alphaUcPeriod"/>
            </a:pPr>
            <a:r>
              <a:rPr lang="en-US" sz="2400" dirty="0" smtClean="0"/>
              <a:t>Peninsula </a:t>
            </a:r>
          </a:p>
          <a:p>
            <a:pPr marL="457200" indent="-457200">
              <a:buAutoNum type="alphaUcPeriod"/>
            </a:pPr>
            <a:r>
              <a:rPr lang="en-US" sz="2400" dirty="0" smtClean="0"/>
              <a:t>None of the above </a:t>
            </a:r>
          </a:p>
          <a:p>
            <a:pPr marL="0" indent="0">
              <a:buNone/>
            </a:pPr>
            <a:r>
              <a:rPr lang="en-US" sz="2400" b="1" dirty="0" smtClean="0"/>
              <a:t>4. Geographers study landforms because:</a:t>
            </a:r>
          </a:p>
          <a:p>
            <a:pPr marL="457200" indent="-457200">
              <a:buAutoNum type="alphaUcPeriod"/>
            </a:pPr>
            <a:r>
              <a:rPr lang="en-US" sz="2400" dirty="0" smtClean="0"/>
              <a:t>They don’t- they’re not that important </a:t>
            </a:r>
          </a:p>
          <a:p>
            <a:pPr marL="457200" indent="-457200">
              <a:buAutoNum type="alphaUcPeriod"/>
            </a:pPr>
            <a:r>
              <a:rPr lang="en-US" sz="2400" dirty="0" smtClean="0"/>
              <a:t>They can define the climate and culture of a place </a:t>
            </a:r>
          </a:p>
          <a:p>
            <a:pPr marL="457200" indent="-457200">
              <a:buAutoNum type="alphaUcPeriod"/>
            </a:pPr>
            <a:r>
              <a:rPr lang="en-US" sz="2400" dirty="0" smtClean="0"/>
              <a:t>They are pleasing to look at </a:t>
            </a:r>
          </a:p>
          <a:p>
            <a:pPr marL="457200" indent="-457200">
              <a:buAutoNum type="alphaUcPeriod"/>
            </a:pPr>
            <a:r>
              <a:rPr lang="en-US" sz="2400" dirty="0" smtClean="0"/>
              <a:t>Each place has the same landforms, so it is easy to study </a:t>
            </a:r>
          </a:p>
          <a:p>
            <a:pPr marL="0" indent="0">
              <a:buNone/>
            </a:pPr>
            <a:endParaRPr lang="en-US" sz="2400" dirty="0" smtClean="0"/>
          </a:p>
          <a:p>
            <a:pPr marL="0" indent="0">
              <a:buNone/>
            </a:pPr>
            <a:r>
              <a:rPr lang="en-US" sz="2400" dirty="0" smtClean="0"/>
              <a:t>5. True or False: Climate is the same as weather. </a:t>
            </a: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4384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t>
            </a:r>
            <a:r>
              <a:rPr lang="en-US" dirty="0" smtClean="0"/>
              <a:t>Class #4 Aug 12/13</a:t>
            </a:r>
            <a:endParaRPr lang="en-US" dirty="0"/>
          </a:p>
        </p:txBody>
      </p:sp>
      <p:sp>
        <p:nvSpPr>
          <p:cNvPr id="3" name="Content Placeholder 2"/>
          <p:cNvSpPr>
            <a:spLocks noGrp="1"/>
          </p:cNvSpPr>
          <p:nvPr>
            <p:ph idx="1"/>
          </p:nvPr>
        </p:nvSpPr>
        <p:spPr/>
        <p:txBody>
          <a:bodyPr/>
          <a:lstStyle/>
          <a:p>
            <a:pPr marL="0" indent="0" algn="ctr">
              <a:buNone/>
            </a:pPr>
            <a:r>
              <a:rPr lang="en-US" dirty="0" smtClean="0"/>
              <a:t>Draw a Venn diagram and compare/contrast Atlanta to a farming town in South Georgia</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063" y="3124200"/>
            <a:ext cx="5832640" cy="35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46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Standard and EQ</a:t>
            </a:r>
            <a:endParaRPr lang="en-US" dirty="0"/>
          </a:p>
        </p:txBody>
      </p:sp>
      <p:sp>
        <p:nvSpPr>
          <p:cNvPr id="3" name="Content Placeholder 2"/>
          <p:cNvSpPr>
            <a:spLocks noGrp="1"/>
          </p:cNvSpPr>
          <p:nvPr>
            <p:ph idx="1"/>
          </p:nvPr>
        </p:nvSpPr>
        <p:spPr/>
        <p:txBody>
          <a:bodyPr>
            <a:normAutofit/>
          </a:bodyPr>
          <a:lstStyle/>
          <a:p>
            <a:pPr marL="0" indent="0">
              <a:buNone/>
            </a:pPr>
            <a:r>
              <a:rPr lang="en-US" sz="2400" b="1" u="sng" dirty="0"/>
              <a:t>SSWG1</a:t>
            </a:r>
            <a:r>
              <a:rPr lang="en-US" sz="2400" dirty="0"/>
              <a:t> The student will explain the physical aspects of geography. </a:t>
            </a:r>
          </a:p>
          <a:p>
            <a:pPr marL="0" indent="0">
              <a:buNone/>
            </a:pPr>
            <a:r>
              <a:rPr lang="en-US" sz="2400" dirty="0" smtClean="0"/>
              <a:t>b</a:t>
            </a:r>
            <a:r>
              <a:rPr lang="en-US" sz="2400" dirty="0"/>
              <a:t>. Explain how human characteristics, such as population settlement patterns, and human activities, such as agriculture and industry, can describe a place. </a:t>
            </a:r>
          </a:p>
          <a:p>
            <a:pPr marL="0" indent="0">
              <a:buNone/>
            </a:pPr>
            <a:r>
              <a:rPr lang="en-US" sz="2400" dirty="0"/>
              <a:t>c. Analyze the interrelationship between physical and human </a:t>
            </a:r>
            <a:r>
              <a:rPr lang="en-US" sz="2400" dirty="0" smtClean="0"/>
              <a:t>characteristics </a:t>
            </a:r>
            <a:r>
              <a:rPr lang="en-US" sz="2400" dirty="0"/>
              <a:t>of a place. </a:t>
            </a:r>
            <a:endParaRPr lang="en-US" sz="2400" dirty="0" smtClean="0"/>
          </a:p>
          <a:p>
            <a:pPr marL="0" indent="0">
              <a:buNone/>
            </a:pPr>
            <a:endParaRPr lang="en-US" sz="2400" dirty="0"/>
          </a:p>
          <a:p>
            <a:pPr marL="0" indent="0">
              <a:buNone/>
            </a:pPr>
            <a:r>
              <a:rPr lang="en-US" sz="2400" b="1" u="sng" dirty="0"/>
              <a:t>EQ- </a:t>
            </a:r>
            <a:r>
              <a:rPr lang="en-US" sz="2400" dirty="0"/>
              <a:t>How do physical and human characteristics of geography interact?</a:t>
            </a:r>
          </a:p>
        </p:txBody>
      </p:sp>
    </p:spTree>
    <p:extLst>
      <p:ext uri="{BB962C8B-B14F-4D97-AF65-F5344CB8AC3E}">
        <p14:creationId xmlns:p14="http://schemas.microsoft.com/office/powerpoint/2010/main" val="94219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Human Migrations </a:t>
            </a:r>
            <a:endParaRPr lang="en-US" dirty="0"/>
          </a:p>
        </p:txBody>
      </p:sp>
      <p:sp>
        <p:nvSpPr>
          <p:cNvPr id="3" name="Content Placeholder 2"/>
          <p:cNvSpPr>
            <a:spLocks noGrp="1"/>
          </p:cNvSpPr>
          <p:nvPr>
            <p:ph idx="1"/>
          </p:nvPr>
        </p:nvSpPr>
        <p:spPr/>
        <p:txBody>
          <a:bodyPr/>
          <a:lstStyle/>
          <a:p>
            <a:pPr marL="0" indent="0">
              <a:buNone/>
            </a:pPr>
            <a:r>
              <a:rPr lang="en-US" b="1" u="sng" dirty="0">
                <a:hlinkClick r:id="rId2"/>
              </a:rPr>
              <a:t>https://</a:t>
            </a:r>
            <a:r>
              <a:rPr lang="en-US" b="1" u="sng" dirty="0" smtClean="0">
                <a:hlinkClick r:id="rId2"/>
              </a:rPr>
              <a:t>www.youtube.com/watch?v=hcoOENLfpUI</a:t>
            </a:r>
            <a:endParaRPr lang="en-US" b="1" u="sng" dirty="0" smtClean="0"/>
          </a:p>
          <a:p>
            <a:pPr marL="0" indent="0">
              <a:buNone/>
            </a:pPr>
            <a:endParaRPr lang="en-US" b="1" u="sng" dirty="0"/>
          </a:p>
        </p:txBody>
      </p:sp>
      <p:pic>
        <p:nvPicPr>
          <p:cNvPr id="5" name="Picture 4"/>
          <p:cNvPicPr>
            <a:picLocks noChangeAspect="1"/>
          </p:cNvPicPr>
          <p:nvPr/>
        </p:nvPicPr>
        <p:blipFill>
          <a:blip r:embed="rId3"/>
          <a:stretch>
            <a:fillRect/>
          </a:stretch>
        </p:blipFill>
        <p:spPr>
          <a:xfrm>
            <a:off x="1109662" y="3124200"/>
            <a:ext cx="6924675" cy="3467100"/>
          </a:xfrm>
          <a:prstGeom prst="rect">
            <a:avLst/>
          </a:prstGeom>
        </p:spPr>
      </p:pic>
    </p:spTree>
    <p:extLst>
      <p:ext uri="{BB962C8B-B14F-4D97-AF65-F5344CB8AC3E}">
        <p14:creationId xmlns:p14="http://schemas.microsoft.com/office/powerpoint/2010/main" val="248783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Close Reading</a:t>
            </a:r>
            <a:endParaRPr lang="en-US" b="1" u="sng" dirty="0"/>
          </a:p>
        </p:txBody>
      </p:sp>
      <p:sp>
        <p:nvSpPr>
          <p:cNvPr id="3" name="Content Placeholder 2"/>
          <p:cNvSpPr>
            <a:spLocks noGrp="1"/>
          </p:cNvSpPr>
          <p:nvPr>
            <p:ph idx="1"/>
          </p:nvPr>
        </p:nvSpPr>
        <p:spPr/>
        <p:txBody>
          <a:bodyPr>
            <a:normAutofit/>
          </a:bodyPr>
          <a:lstStyle/>
          <a:p>
            <a:pPr marL="0" indent="0">
              <a:buNone/>
            </a:pPr>
            <a:r>
              <a:rPr lang="en-US" dirty="0" smtClean="0"/>
              <a:t>Together w</a:t>
            </a:r>
            <a:r>
              <a:rPr lang="en-US" dirty="0" smtClean="0"/>
              <a:t>e will read through the descriptions of traits of human geography and annotate as indicated below:</a:t>
            </a:r>
          </a:p>
          <a:p>
            <a:pPr marL="0" indent="0">
              <a:buNone/>
            </a:pPr>
            <a:endParaRPr lang="en-US" dirty="0"/>
          </a:p>
          <a:p>
            <a:pPr marL="0" indent="0">
              <a:buNone/>
            </a:pPr>
            <a:r>
              <a:rPr lang="en-US" dirty="0" smtClean="0"/>
              <a:t>BOX the main idea</a:t>
            </a:r>
          </a:p>
          <a:p>
            <a:pPr marL="0" indent="0">
              <a:buNone/>
            </a:pPr>
            <a:r>
              <a:rPr lang="en-US" u="sng" dirty="0" smtClean="0"/>
              <a:t>UNDERLINE</a:t>
            </a:r>
            <a:r>
              <a:rPr lang="en-US" dirty="0" smtClean="0"/>
              <a:t> supporting details</a:t>
            </a:r>
          </a:p>
          <a:p>
            <a:pPr marL="0" indent="0">
              <a:buNone/>
            </a:pPr>
            <a:r>
              <a:rPr lang="en-US" dirty="0" smtClean="0"/>
              <a:t>CIRCLE any words you don’t know</a:t>
            </a:r>
            <a:endParaRPr lang="en-US" dirty="0"/>
          </a:p>
          <a:p>
            <a:endParaRPr lang="en-US" dirty="0" smtClean="0"/>
          </a:p>
          <a:p>
            <a:endParaRPr lang="en-US" dirty="0"/>
          </a:p>
          <a:p>
            <a:endParaRPr lang="en-US" dirty="0" smtClean="0"/>
          </a:p>
        </p:txBody>
      </p:sp>
      <p:sp>
        <p:nvSpPr>
          <p:cNvPr id="4" name="Rectangle 3"/>
          <p:cNvSpPr/>
          <p:nvPr/>
        </p:nvSpPr>
        <p:spPr>
          <a:xfrm>
            <a:off x="533400" y="3733800"/>
            <a:ext cx="838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 y="48768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23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Human Settlement </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6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Bell Ringer Review</a:t>
            </a:r>
            <a:endParaRPr lang="en-US" dirty="0"/>
          </a:p>
        </p:txBody>
      </p:sp>
      <p:sp>
        <p:nvSpPr>
          <p:cNvPr id="3" name="Content Placeholder 2"/>
          <p:cNvSpPr>
            <a:spLocks noGrp="1"/>
          </p:cNvSpPr>
          <p:nvPr>
            <p:ph idx="1"/>
          </p:nvPr>
        </p:nvSpPr>
        <p:spPr>
          <a:xfrm>
            <a:off x="381000" y="2667000"/>
            <a:ext cx="8229600" cy="3200400"/>
          </a:xfrm>
        </p:spPr>
        <p:txBody>
          <a:bodyPr/>
          <a:lstStyle/>
          <a:p>
            <a:pPr marL="0" indent="0" algn="ctr">
              <a:buNone/>
            </a:pPr>
            <a:r>
              <a:rPr lang="en-US" dirty="0" smtClean="0"/>
              <a:t>How many </a:t>
            </a:r>
            <a:r>
              <a:rPr lang="en-US" b="1" u="sng" dirty="0" smtClean="0"/>
              <a:t>physical </a:t>
            </a:r>
            <a:r>
              <a:rPr lang="en-US" dirty="0" smtClean="0"/>
              <a:t>descriptors did you use in your paragraph? </a:t>
            </a: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57857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635485"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52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086600" cy="469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42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Activities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29603"/>
            <a:ext cx="4126066"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28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patterns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699492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89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hall\Desktop\Ten Modern Migrations\TEN\Slide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47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hall\Desktop\Ten Modern Migrations\TEN\Slide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1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hall\Desktop\Ten Modern Migrations\TEN\Slide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hall\Desktop\Ten Modern Migrations\TEN\Slide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0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hall\Desktop\Ten Modern Migrations\TEN\Slide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30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chall\Desktop\Ten Modern Migrations\TEN\Slide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Do We Know The World?</a:t>
            </a:r>
            <a:endParaRPr lang="en-US" dirty="0">
              <a:solidFill>
                <a:srgbClr val="FFFF00"/>
              </a:solidFill>
            </a:endParaRPr>
          </a:p>
        </p:txBody>
      </p:sp>
      <p:sp>
        <p:nvSpPr>
          <p:cNvPr id="3" name="Content Placeholder 2"/>
          <p:cNvSpPr>
            <a:spLocks noGrp="1"/>
          </p:cNvSpPr>
          <p:nvPr>
            <p:ph idx="1"/>
          </p:nvPr>
        </p:nvSpPr>
        <p:spPr/>
        <p:txBody>
          <a:bodyPr/>
          <a:lstStyle/>
          <a:p>
            <a:pPr marL="0" indent="0" algn="ctr">
              <a:buNone/>
            </a:pPr>
            <a:r>
              <a:rPr lang="en-US" dirty="0" smtClean="0">
                <a:solidFill>
                  <a:srgbClr val="FFFF00"/>
                </a:solidFill>
              </a:rPr>
              <a:t>Label all of the continents and oceans on your map</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1714500" y="2667000"/>
            <a:ext cx="3619500" cy="3619500"/>
          </a:xfrm>
          <a:prstGeom prst="rect">
            <a:avLst/>
          </a:prstGeom>
        </p:spPr>
      </p:pic>
    </p:spTree>
    <p:extLst>
      <p:ext uri="{BB962C8B-B14F-4D97-AF65-F5344CB8AC3E}">
        <p14:creationId xmlns:p14="http://schemas.microsoft.com/office/powerpoint/2010/main" val="2508284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chall\Desktop\Ten Modern Migrations\TEN\Slide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75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chall\Desktop\Ten Modern Migrations\TEN\Slide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86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hall\Desktop\Ten Modern Migrations\TEN\Slide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127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chall\Desktop\Ten Modern Migrations\TEN\Slide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chall\Desktop\Ten Modern Migrations\TEN\Slide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86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chall\Desktop\Ten Modern Migrations\TEN\Slide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82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Map Analysis Activity- 25 minutes </a:t>
            </a:r>
            <a:endParaRPr lang="en-US" b="1" u="sng"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In your assigned groups of 4, you will look at the population density map and answer the questions on your worksheet. </a:t>
            </a:r>
            <a:endParaRPr lang="en-US" dirty="0"/>
          </a:p>
        </p:txBody>
      </p:sp>
    </p:spTree>
    <p:extLst>
      <p:ext uri="{BB962C8B-B14F-4D97-AF65-F5344CB8AC3E}">
        <p14:creationId xmlns:p14="http://schemas.microsoft.com/office/powerpoint/2010/main" val="609634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Exit Ticket </a:t>
            </a:r>
            <a:endParaRPr lang="en-US" dirty="0"/>
          </a:p>
        </p:txBody>
      </p:sp>
      <p:sp>
        <p:nvSpPr>
          <p:cNvPr id="3" name="Content Placeholder 2"/>
          <p:cNvSpPr>
            <a:spLocks noGrp="1"/>
          </p:cNvSpPr>
          <p:nvPr>
            <p:ph idx="1"/>
          </p:nvPr>
        </p:nvSpPr>
        <p:spPr>
          <a:xfrm>
            <a:off x="457200" y="1066800"/>
            <a:ext cx="8229600" cy="5059363"/>
          </a:xfrm>
        </p:spPr>
        <p:txBody>
          <a:bodyPr>
            <a:normAutofit fontScale="47500" lnSpcReduction="20000"/>
          </a:bodyPr>
          <a:lstStyle/>
          <a:p>
            <a:pPr marL="514350" indent="-514350">
              <a:buAutoNum type="arabicPeriod"/>
            </a:pPr>
            <a:r>
              <a:rPr lang="en-US" dirty="0" smtClean="0"/>
              <a:t>Populations te</a:t>
            </a:r>
            <a:r>
              <a:rPr lang="en-US" dirty="0" smtClean="0"/>
              <a:t>nd to be higher in:</a:t>
            </a:r>
          </a:p>
          <a:p>
            <a:pPr marL="514350" indent="-514350">
              <a:buAutoNum type="alphaUcPeriod"/>
            </a:pPr>
            <a:r>
              <a:rPr lang="en-US" dirty="0" smtClean="0"/>
              <a:t>Inland areas</a:t>
            </a:r>
          </a:p>
          <a:p>
            <a:pPr marL="514350" indent="-514350">
              <a:buAutoNum type="alphaUcPeriod"/>
            </a:pPr>
            <a:r>
              <a:rPr lang="en-US" dirty="0" smtClean="0"/>
              <a:t>Coastal areas</a:t>
            </a:r>
          </a:p>
          <a:p>
            <a:pPr marL="514350" indent="-514350">
              <a:buAutoNum type="alphaUcPeriod"/>
            </a:pPr>
            <a:r>
              <a:rPr lang="en-US" dirty="0" smtClean="0"/>
              <a:t>Northern Africa</a:t>
            </a:r>
          </a:p>
          <a:p>
            <a:pPr marL="514350" indent="-514350">
              <a:buAutoNum type="alphaUcPeriod"/>
            </a:pPr>
            <a:r>
              <a:rPr lang="en-US" dirty="0" smtClean="0"/>
              <a:t>The developing world</a:t>
            </a:r>
          </a:p>
          <a:p>
            <a:pPr marL="0" indent="0">
              <a:buNone/>
            </a:pPr>
            <a:r>
              <a:rPr lang="en-US" dirty="0" smtClean="0"/>
              <a:t>2. The migration of people from the Iberian Peninsula to Brazil spread:</a:t>
            </a:r>
          </a:p>
          <a:p>
            <a:pPr marL="514350" indent="-514350">
              <a:buAutoNum type="alphaUcPeriod"/>
            </a:pPr>
            <a:r>
              <a:rPr lang="en-US" dirty="0" smtClean="0"/>
              <a:t>Spanish to South America</a:t>
            </a:r>
          </a:p>
          <a:p>
            <a:pPr marL="514350" indent="-514350">
              <a:buAutoNum type="alphaUcPeriod"/>
            </a:pPr>
            <a:r>
              <a:rPr lang="en-US" dirty="0" smtClean="0"/>
              <a:t>Portuguese to Brazil </a:t>
            </a:r>
          </a:p>
          <a:p>
            <a:pPr marL="514350" indent="-514350">
              <a:buAutoNum type="alphaUcPeriod"/>
            </a:pPr>
            <a:r>
              <a:rPr lang="en-US" dirty="0" smtClean="0"/>
              <a:t>Africans to South America</a:t>
            </a:r>
          </a:p>
          <a:p>
            <a:pPr marL="514350" indent="-514350">
              <a:buAutoNum type="alphaUcPeriod"/>
            </a:pPr>
            <a:r>
              <a:rPr lang="en-US" dirty="0" smtClean="0"/>
              <a:t>Slavery</a:t>
            </a:r>
          </a:p>
          <a:p>
            <a:pPr marL="0" indent="0">
              <a:buNone/>
            </a:pPr>
            <a:r>
              <a:rPr lang="en-US" dirty="0" smtClean="0"/>
              <a:t>3. Modern intercontinental migrations are significant because:</a:t>
            </a:r>
          </a:p>
          <a:p>
            <a:pPr marL="514350" indent="-514350">
              <a:buAutoNum type="alphaUcPeriod"/>
            </a:pPr>
            <a:r>
              <a:rPr lang="en-US" dirty="0" smtClean="0"/>
              <a:t>They have made regions more diverse and spread language</a:t>
            </a:r>
          </a:p>
          <a:p>
            <a:pPr marL="514350" indent="-514350">
              <a:buAutoNum type="alphaUcPeriod"/>
            </a:pPr>
            <a:r>
              <a:rPr lang="en-US" dirty="0" smtClean="0"/>
              <a:t>They have spread disease and induced cultural diffusion (the spread of ideas)</a:t>
            </a:r>
          </a:p>
          <a:p>
            <a:pPr marL="514350" indent="-514350">
              <a:buAutoNum type="alphaUcPeriod"/>
            </a:pPr>
            <a:r>
              <a:rPr lang="en-US" dirty="0" smtClean="0"/>
              <a:t>They have led to wars and conflict </a:t>
            </a:r>
          </a:p>
          <a:p>
            <a:pPr marL="514350" indent="-514350">
              <a:buAutoNum type="alphaUcPeriod"/>
            </a:pPr>
            <a:r>
              <a:rPr lang="en-US" dirty="0" smtClean="0"/>
              <a:t>All of the above </a:t>
            </a:r>
          </a:p>
          <a:p>
            <a:pPr marL="0" indent="0">
              <a:buNone/>
            </a:pPr>
            <a:r>
              <a:rPr lang="en-US" dirty="0" smtClean="0"/>
              <a:t>4. Agriculture refers to:</a:t>
            </a:r>
          </a:p>
          <a:p>
            <a:pPr marL="514350" indent="-514350">
              <a:buAutoNum type="alphaUcPeriod"/>
            </a:pPr>
            <a:r>
              <a:rPr lang="en-US" dirty="0" smtClean="0"/>
              <a:t>Business</a:t>
            </a:r>
          </a:p>
          <a:p>
            <a:pPr marL="514350" indent="-514350">
              <a:buAutoNum type="alphaUcPeriod"/>
            </a:pPr>
            <a:r>
              <a:rPr lang="en-US" dirty="0" smtClean="0"/>
              <a:t>Farming</a:t>
            </a:r>
          </a:p>
          <a:p>
            <a:pPr marL="514350" indent="-514350">
              <a:buAutoNum type="alphaUcPeriod"/>
            </a:pPr>
            <a:r>
              <a:rPr lang="en-US" dirty="0" smtClean="0"/>
              <a:t>Coal mining</a:t>
            </a:r>
          </a:p>
          <a:p>
            <a:pPr marL="514350" indent="-514350">
              <a:buAutoNum type="alphaUcPeriod"/>
            </a:pPr>
            <a:r>
              <a:rPr lang="en-US" dirty="0" smtClean="0"/>
              <a:t>Grazing animals </a:t>
            </a:r>
          </a:p>
          <a:p>
            <a:pPr marL="514350" indent="-514350">
              <a:buAutoNum type="alphaUcPeriod"/>
            </a:pPr>
            <a:endParaRPr lang="en-US" dirty="0" smtClean="0"/>
          </a:p>
          <a:p>
            <a:pPr marL="514350" indent="-514350">
              <a:buAutoNum type="alphaUcPeriod"/>
            </a:pPr>
            <a:endParaRPr lang="en-US" dirty="0"/>
          </a:p>
        </p:txBody>
      </p:sp>
    </p:spTree>
    <p:extLst>
      <p:ext uri="{BB962C8B-B14F-4D97-AF65-F5344CB8AC3E}">
        <p14:creationId xmlns:p14="http://schemas.microsoft.com/office/powerpoint/2010/main" val="106811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Physical Features</a:t>
            </a:r>
            <a:endParaRPr lang="en-US" b="1" u="sng" dirty="0"/>
          </a:p>
        </p:txBody>
      </p:sp>
      <p:sp>
        <p:nvSpPr>
          <p:cNvPr id="3" name="Content Placeholder 2"/>
          <p:cNvSpPr>
            <a:spLocks noGrp="1"/>
          </p:cNvSpPr>
          <p:nvPr>
            <p:ph idx="1"/>
          </p:nvPr>
        </p:nvSpPr>
        <p:spPr/>
        <p:txBody>
          <a:bodyPr>
            <a:normAutofit/>
          </a:bodyPr>
          <a:lstStyle/>
          <a:p>
            <a:pPr marL="0" indent="0" algn="ctr">
              <a:buNone/>
            </a:pPr>
            <a:r>
              <a:rPr lang="en-US" sz="4000" dirty="0" smtClean="0"/>
              <a:t>Why do we mainly use physical features to describe a place?</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71800"/>
            <a:ext cx="4572000" cy="342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84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Aspects of Geography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p>
          <a:p>
            <a:r>
              <a:rPr lang="en-US" dirty="0" smtClean="0"/>
              <a:t>Landforms </a:t>
            </a:r>
          </a:p>
          <a:p>
            <a:pPr marL="0" indent="0">
              <a:buNone/>
            </a:pPr>
            <a:r>
              <a:rPr lang="en-US" dirty="0" smtClean="0"/>
              <a:t> </a:t>
            </a:r>
          </a:p>
          <a:p>
            <a:r>
              <a:rPr lang="en-US" dirty="0"/>
              <a:t> </a:t>
            </a:r>
            <a:r>
              <a:rPr lang="en-US" dirty="0" smtClean="0"/>
              <a:t>Bodies of Water</a:t>
            </a:r>
          </a:p>
          <a:p>
            <a:pPr marL="0" indent="0">
              <a:buNone/>
            </a:pPr>
            <a:endParaRPr lang="en-US" b="1" dirty="0" smtClean="0"/>
          </a:p>
          <a:p>
            <a:r>
              <a:rPr lang="en-US" dirty="0"/>
              <a:t> </a:t>
            </a:r>
            <a:r>
              <a:rPr lang="en-US" dirty="0" smtClean="0"/>
              <a:t>Natural Resources</a:t>
            </a:r>
          </a:p>
          <a:p>
            <a:pPr marL="0" indent="0">
              <a:buNone/>
            </a:pPr>
            <a:endParaRPr lang="en-US" dirty="0" smtClean="0"/>
          </a:p>
          <a:p>
            <a:r>
              <a:rPr lang="en-US" dirty="0" smtClean="0"/>
              <a:t>Climate</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19389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 </a:t>
            </a:r>
            <a:endParaRPr lang="en-US" dirty="0"/>
          </a:p>
        </p:txBody>
      </p:sp>
      <p:sp>
        <p:nvSpPr>
          <p:cNvPr id="3" name="Content Placeholder 2"/>
          <p:cNvSpPr>
            <a:spLocks noGrp="1"/>
          </p:cNvSpPr>
          <p:nvPr>
            <p:ph idx="1"/>
          </p:nvPr>
        </p:nvSpPr>
        <p:spPr/>
        <p:txBody>
          <a:bodyPr/>
          <a:lstStyle/>
          <a:p>
            <a:pPr marL="0" indent="0">
              <a:buNone/>
            </a:pPr>
            <a:r>
              <a:rPr lang="en-US" dirty="0" smtClean="0"/>
              <a:t>Natural structures of the land </a:t>
            </a:r>
          </a:p>
          <a:p>
            <a:pPr marL="0" indent="0">
              <a:buNone/>
            </a:pPr>
            <a:endParaRPr lang="en-US" dirty="0"/>
          </a:p>
          <a:p>
            <a:pPr marL="0" indent="0">
              <a:buNone/>
            </a:pPr>
            <a:r>
              <a:rPr lang="en-US" b="1" u="sng" dirty="0" smtClean="0"/>
              <a:t>Examples: </a:t>
            </a:r>
            <a:r>
              <a:rPr lang="en-US" dirty="0" smtClean="0"/>
              <a:t>Mountains, glaciers, peninsulas, isthmus, island, plains, plateau, mesa</a:t>
            </a:r>
            <a:endParaRPr lang="en-US" dirty="0"/>
          </a:p>
        </p:txBody>
      </p:sp>
    </p:spTree>
    <p:extLst>
      <p:ext uri="{BB962C8B-B14F-4D97-AF65-F5344CB8AC3E}">
        <p14:creationId xmlns:p14="http://schemas.microsoft.com/office/powerpoint/2010/main" val="203910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Bodies of Water</a:t>
            </a:r>
            <a:endParaRPr lang="en-US" dirty="0"/>
          </a:p>
        </p:txBody>
      </p:sp>
      <p:sp>
        <p:nvSpPr>
          <p:cNvPr id="3" name="Content Placeholder 2"/>
          <p:cNvSpPr>
            <a:spLocks noGrp="1"/>
          </p:cNvSpPr>
          <p:nvPr>
            <p:ph idx="1"/>
          </p:nvPr>
        </p:nvSpPr>
        <p:spPr/>
        <p:txBody>
          <a:bodyPr/>
          <a:lstStyle/>
          <a:p>
            <a:r>
              <a:rPr lang="en-US" dirty="0" smtClean="0"/>
              <a:t>Rivers, lakes, seas, oceans</a:t>
            </a:r>
            <a:endParaRPr lang="en-US" dirty="0"/>
          </a:p>
          <a:p>
            <a:r>
              <a:rPr lang="en-US" dirty="0" smtClean="0"/>
              <a:t>Can provide transportation, fertile soil, fishing, and food, energy from hydroelectric power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581399"/>
            <a:ext cx="4442552" cy="290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93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Resources</a:t>
            </a:r>
            <a:endParaRPr lang="en-US" dirty="0"/>
          </a:p>
        </p:txBody>
      </p:sp>
      <p:sp>
        <p:nvSpPr>
          <p:cNvPr id="3" name="Content Placeholder 2"/>
          <p:cNvSpPr>
            <a:spLocks noGrp="1"/>
          </p:cNvSpPr>
          <p:nvPr>
            <p:ph idx="1"/>
          </p:nvPr>
        </p:nvSpPr>
        <p:spPr/>
        <p:txBody>
          <a:bodyPr/>
          <a:lstStyle/>
          <a:p>
            <a:r>
              <a:rPr lang="en-US" dirty="0" smtClean="0"/>
              <a:t>Substances created naturally by the earth</a:t>
            </a:r>
          </a:p>
          <a:p>
            <a:endParaRPr lang="en-US" dirty="0"/>
          </a:p>
          <a:p>
            <a:r>
              <a:rPr lang="en-US" dirty="0" smtClean="0"/>
              <a:t>Coal, oil, diamonds, natural gas</a:t>
            </a:r>
          </a:p>
          <a:p>
            <a:endParaRPr lang="en-US" dirty="0"/>
          </a:p>
          <a:p>
            <a:r>
              <a:rPr lang="en-US" dirty="0" smtClean="0"/>
              <a:t>Can bring money to a region or provide essential substances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648200"/>
            <a:ext cx="2419350" cy="181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95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766</Words>
  <Application>Microsoft Office PowerPoint</Application>
  <PresentationFormat>On-screen Show (4:3)</PresentationFormat>
  <Paragraphs>159</Paragraphs>
  <Slides>47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Arial</vt:lpstr>
      <vt:lpstr>Calibri</vt:lpstr>
      <vt:lpstr>Office Theme</vt:lpstr>
      <vt:lpstr>1_Office Theme</vt:lpstr>
      <vt:lpstr>PowerPoint Presentation</vt:lpstr>
      <vt:lpstr>Standard and EQ </vt:lpstr>
      <vt:lpstr>Bell Ringer Review</vt:lpstr>
      <vt:lpstr>Do We Know The World?</vt:lpstr>
      <vt:lpstr>Physical Features</vt:lpstr>
      <vt:lpstr>Physical Aspects of Geography</vt:lpstr>
      <vt:lpstr>Landforms </vt:lpstr>
      <vt:lpstr>Bodies of Water</vt:lpstr>
      <vt:lpstr>Natural Resources</vt:lpstr>
      <vt:lpstr>Climate </vt:lpstr>
      <vt:lpstr>Stop! Let’s Check for Understanding 1 minute</vt:lpstr>
      <vt:lpstr>Island </vt:lpstr>
      <vt:lpstr>River </vt:lpstr>
      <vt:lpstr>Isthmus </vt:lpstr>
      <vt:lpstr>Humid Subtropical </vt:lpstr>
      <vt:lpstr>Subarctic </vt:lpstr>
      <vt:lpstr>Peninsula </vt:lpstr>
      <vt:lpstr>Mesa</vt:lpstr>
      <vt:lpstr>Plains</vt:lpstr>
      <vt:lpstr>Ocean</vt:lpstr>
      <vt:lpstr>Mountain </vt:lpstr>
      <vt:lpstr>Dump and Clump</vt:lpstr>
      <vt:lpstr>Group Work</vt:lpstr>
      <vt:lpstr>Exit Ticket </vt:lpstr>
      <vt:lpstr>Bell Ringer- Class #4 Aug 12/13</vt:lpstr>
      <vt:lpstr> Standard and EQ</vt:lpstr>
      <vt:lpstr>World Human Migrations </vt:lpstr>
      <vt:lpstr>Close Reading</vt:lpstr>
      <vt:lpstr>Human Settlement </vt:lpstr>
      <vt:lpstr>Industry</vt:lpstr>
      <vt:lpstr>Agriculture </vt:lpstr>
      <vt:lpstr>Human Activities </vt:lpstr>
      <vt:lpstr>Migration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Analysis Activity- 25 minutes </vt:lpstr>
      <vt:lpstr>Exit Ticket </vt:lpstr>
    </vt:vector>
  </TitlesOfParts>
  <Company>Atlanta Public Schools-.IT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Browne, Alison</dc:creator>
  <cp:lastModifiedBy>Browne, Alison</cp:lastModifiedBy>
  <cp:revision>19</cp:revision>
  <dcterms:created xsi:type="dcterms:W3CDTF">2013-12-18T21:49:40Z</dcterms:created>
  <dcterms:modified xsi:type="dcterms:W3CDTF">2014-07-27T20:44:20Z</dcterms:modified>
</cp:coreProperties>
</file>