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3" r:id="rId3"/>
    <p:sldId id="274" r:id="rId4"/>
    <p:sldId id="275" r:id="rId5"/>
    <p:sldId id="276" r:id="rId6"/>
    <p:sldId id="277" r:id="rId7"/>
    <p:sldId id="292" r:id="rId8"/>
    <p:sldId id="278" r:id="rId9"/>
    <p:sldId id="279" r:id="rId10"/>
    <p:sldId id="294" r:id="rId11"/>
    <p:sldId id="293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49A098-A3E8-46FD-AD45-8F5B00EDB6EC}">
          <p14:sldIdLst>
            <p14:sldId id="284"/>
            <p14:sldId id="273"/>
            <p14:sldId id="274"/>
            <p14:sldId id="275"/>
            <p14:sldId id="276"/>
            <p14:sldId id="277"/>
            <p14:sldId id="292"/>
            <p14:sldId id="278"/>
            <p14:sldId id="279"/>
            <p14:sldId id="294"/>
            <p14:sldId id="293"/>
            <p14:sldId id="290"/>
          </p14:sldIdLst>
        </p14:section>
        <p14:section name="Untitled Section" id="{AA076C93-DEA8-4F9A-9BB7-516B50639B8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389" autoAdjust="0"/>
  </p:normalViewPr>
  <p:slideViewPr>
    <p:cSldViewPr>
      <p:cViewPr varScale="1">
        <p:scale>
          <a:sx n="69" d="100"/>
          <a:sy n="69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AB62-8F2A-4DBA-AAF0-5081B2FBDA0A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A022-91BA-452C-B361-CC52696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andardR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191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ABCC0-E099-49C2-A6C9-FF3EDCA825F3}" type="datetime1">
              <a:rPr lang="en-US"/>
              <a:pPr/>
              <a:t>8/3/2014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448B1-987A-421D-AEC7-E06186680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dard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A4079-2BDE-40DF-B6CB-30D12EF377EB}" type="datetime1">
              <a:rPr lang="en-US"/>
              <a:pPr/>
              <a:t>8/3/2014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98F0B-36B6-483E-A9A6-A72414C2A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AB62-8F2A-4DBA-AAF0-5081B2FBDA0A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A022-91BA-452C-B361-CC52696A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Human </a:t>
            </a:r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Browne Fall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1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Physical gap between two objects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Density</a:t>
            </a:r>
            <a:r>
              <a:rPr lang="en-US" dirty="0" smtClean="0">
                <a:solidFill>
                  <a:schemeClr val="bg1"/>
                </a:solidFill>
              </a:rPr>
              <a:t>- frequency with which something occurs in space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Concentration</a:t>
            </a:r>
            <a:r>
              <a:rPr lang="en-US" dirty="0" smtClean="0">
                <a:solidFill>
                  <a:schemeClr val="bg1"/>
                </a:solidFill>
              </a:rPr>
              <a:t>- the extent of a feature’s spread over space. Clustered VS. Dispersed.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Pattern</a:t>
            </a:r>
            <a:r>
              <a:rPr lang="en-US" dirty="0" smtClean="0">
                <a:solidFill>
                  <a:schemeClr val="bg1"/>
                </a:solidFill>
              </a:rPr>
              <a:t>- Geometric arrangement of objects in space. I.e. linear (subway systems), square/rectangular/grid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(cities).</a:t>
            </a:r>
          </a:p>
        </p:txBody>
      </p:sp>
    </p:spTree>
    <p:extLst>
      <p:ext uri="{BB962C8B-B14F-4D97-AF65-F5344CB8AC3E}">
        <p14:creationId xmlns:p14="http://schemas.microsoft.com/office/powerpoint/2010/main" val="53043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and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Reading activity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http://123readandwrite.com/_Media/medi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29" y="2590800"/>
            <a:ext cx="3223942" cy="29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3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Diagnostic test- </a:t>
            </a:r>
            <a:r>
              <a:rPr lang="en-US" dirty="0" smtClean="0"/>
              <a:t>You will get 100 points for a quiz grade if you complete this test and take it seriously.  Treat this like it is a </a:t>
            </a:r>
            <a:r>
              <a:rPr lang="en-US" b="1" u="sng" dirty="0" smtClean="0"/>
              <a:t>real test </a:t>
            </a:r>
            <a:r>
              <a:rPr lang="en-US" dirty="0" smtClean="0"/>
              <a:t>because it will help me to teach you best!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3863181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4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ctrTitle"/>
          </p:nvPr>
        </p:nvSpPr>
        <p:spPr>
          <a:xfrm>
            <a:off x="571500" y="139700"/>
            <a:ext cx="8001000" cy="1211263"/>
          </a:xfrm>
        </p:spPr>
        <p:txBody>
          <a:bodyPr/>
          <a:lstStyle/>
          <a:p>
            <a:r>
              <a:rPr lang="en-US" dirty="0" smtClean="0"/>
              <a:t>Themes </a:t>
            </a:r>
            <a:r>
              <a:rPr lang="en-US" dirty="0" smtClean="0"/>
              <a:t>of Geography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752716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in Geography 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Place</a:t>
            </a:r>
          </a:p>
          <a:p>
            <a:r>
              <a:rPr lang="en-US" sz="3000" dirty="0" smtClean="0"/>
              <a:t>Location</a:t>
            </a:r>
          </a:p>
          <a:p>
            <a:r>
              <a:rPr lang="en-US" sz="3000" dirty="0" smtClean="0"/>
              <a:t>Region</a:t>
            </a:r>
          </a:p>
          <a:p>
            <a:r>
              <a:rPr lang="en-US" sz="3000" dirty="0" smtClean="0"/>
              <a:t>Movement</a:t>
            </a:r>
          </a:p>
          <a:p>
            <a:r>
              <a:rPr lang="en-US" sz="3000" dirty="0" smtClean="0"/>
              <a:t>Human/Environmental </a:t>
            </a:r>
            <a:r>
              <a:rPr lang="en-US" sz="3000" dirty="0" smtClean="0"/>
              <a:t>Interaction</a:t>
            </a:r>
          </a:p>
          <a:p>
            <a:r>
              <a:rPr lang="en-US" sz="3000" dirty="0" smtClean="0"/>
              <a:t>Space </a:t>
            </a:r>
          </a:p>
          <a:p>
            <a:r>
              <a:rPr lang="en-US" sz="3000" dirty="0" smtClean="0"/>
              <a:t>Scale 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38556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1624013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ct val="0"/>
              </a:spcAft>
              <a:buFont typeface="Wingdings 2" charset="2"/>
              <a:buNone/>
            </a:pPr>
            <a:r>
              <a:rPr lang="en-US" sz="9800" b="1" dirty="0" smtClean="0"/>
              <a:t>Place: a Unique Location</a:t>
            </a:r>
            <a:endParaRPr lang="en-US" sz="9800" b="1" dirty="0" smtClean="0"/>
          </a:p>
          <a:p>
            <a:pPr algn="ctr">
              <a:spcAft>
                <a:spcPct val="0"/>
              </a:spcAft>
              <a:buFont typeface="Wingdings 2" charset="2"/>
              <a:buNone/>
            </a:pPr>
            <a:r>
              <a:rPr lang="en-US" sz="9800" dirty="0" smtClean="0"/>
              <a:t>What is it like there? What makes this place different from others</a:t>
            </a:r>
            <a:r>
              <a:rPr lang="en-US" sz="9800" dirty="0" smtClean="0"/>
              <a:t>?</a:t>
            </a:r>
          </a:p>
          <a:p>
            <a:pPr algn="ctr">
              <a:spcAft>
                <a:spcPct val="0"/>
              </a:spcAft>
              <a:buFont typeface="Wingdings 2" charset="2"/>
              <a:buNone/>
            </a:pPr>
            <a:endParaRPr lang="en-US" sz="9800" dirty="0"/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9800" dirty="0" smtClean="0"/>
              <a:t>-A </a:t>
            </a:r>
            <a:r>
              <a:rPr lang="en-US" sz="9800" b="1" dirty="0" smtClean="0"/>
              <a:t>toponym </a:t>
            </a:r>
            <a:r>
              <a:rPr lang="en-US" sz="9800" dirty="0" smtClean="0"/>
              <a:t>is the name given to a place on Earth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9800" dirty="0" smtClean="0"/>
              <a:t>-</a:t>
            </a:r>
            <a:r>
              <a:rPr lang="en-US" sz="9800" b="1" dirty="0" smtClean="0"/>
              <a:t>Site </a:t>
            </a:r>
            <a:r>
              <a:rPr lang="en-US" sz="9800" dirty="0" smtClean="0"/>
              <a:t>refers to the physical character of a place 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9800" dirty="0" smtClean="0"/>
              <a:t>-</a:t>
            </a:r>
            <a:r>
              <a:rPr lang="en-US" sz="9800" b="1" dirty="0" smtClean="0"/>
              <a:t>Situation- </a:t>
            </a:r>
            <a:r>
              <a:rPr lang="en-US" sz="9800" dirty="0" smtClean="0"/>
              <a:t>location of a place relative to other places 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1450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1500" y="381000"/>
            <a:ext cx="8001000" cy="5867400"/>
          </a:xfrm>
        </p:spPr>
        <p:txBody>
          <a:bodyPr/>
          <a:lstStyle/>
          <a:p>
            <a:pPr algn="ctr">
              <a:spcAft>
                <a:spcPct val="0"/>
              </a:spcAft>
              <a:buFont typeface="Wingdings 2" charset="2"/>
              <a:buNone/>
            </a:pPr>
            <a:r>
              <a:rPr lang="en-US" b="1" dirty="0" smtClean="0"/>
              <a:t>Location</a:t>
            </a:r>
          </a:p>
          <a:p>
            <a:pPr algn="ctr">
              <a:spcAft>
                <a:spcPct val="0"/>
              </a:spcAft>
              <a:buFont typeface="Wingdings 2" charset="2"/>
              <a:buNone/>
            </a:pPr>
            <a:r>
              <a:rPr lang="en-US" sz="2400" dirty="0" smtClean="0"/>
              <a:t>Where is it? </a:t>
            </a:r>
            <a:r>
              <a:rPr lang="en-US" sz="2400" dirty="0" smtClean="0"/>
              <a:t>Absolute location? Relative Location?</a:t>
            </a:r>
          </a:p>
          <a:p>
            <a:pPr algn="ctr">
              <a:spcAft>
                <a:spcPct val="0"/>
              </a:spcAft>
              <a:buFont typeface="Wingdings 2" charset="2"/>
              <a:buNone/>
            </a:pPr>
            <a:endParaRPr lang="en-US" sz="2400" dirty="0"/>
          </a:p>
          <a:p>
            <a:pPr algn="ctr">
              <a:spcAft>
                <a:spcPct val="0"/>
              </a:spcAft>
              <a:buFont typeface="Wingdings 2" charset="2"/>
              <a:buNone/>
            </a:pPr>
            <a:endParaRPr lang="en-US" sz="2400" dirty="0" smtClean="0"/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400" dirty="0" smtClean="0"/>
              <a:t>EX. The house is located at 432 Peachtree St. NE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400" dirty="0" smtClean="0"/>
              <a:t> 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400" dirty="0" smtClean="0"/>
              <a:t>EX. The house is next to the gas station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endParaRPr lang="en-US" sz="2400" dirty="0"/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400" dirty="0" smtClean="0"/>
              <a:t>Which is describing absolute location? Which is describing relative location?</a:t>
            </a:r>
          </a:p>
          <a:p>
            <a:pPr algn="ctr">
              <a:spcAft>
                <a:spcPct val="0"/>
              </a:spcAft>
              <a:buFont typeface="Wingdings 2" charset="2"/>
              <a:buNone/>
            </a:pPr>
            <a:endParaRPr lang="en-US" sz="2200" dirty="0"/>
          </a:p>
          <a:p>
            <a:pPr algn="ctr">
              <a:spcAft>
                <a:spcPct val="0"/>
              </a:spcAft>
              <a:buFont typeface="Wingdings 2" charset="2"/>
              <a:buNone/>
            </a:pPr>
            <a:endParaRPr lang="en-US" sz="2200" dirty="0" smtClean="0"/>
          </a:p>
          <a:p>
            <a:pPr algn="ctr">
              <a:spcAft>
                <a:spcPct val="0"/>
              </a:spcAft>
              <a:buFont typeface="Wingdings 2" charset="2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2583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Region</a:t>
            </a:r>
          </a:p>
          <a:p>
            <a:r>
              <a:rPr lang="en-US" dirty="0" smtClean="0"/>
              <a:t>What makes this place similar to other areas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dirty="0" smtClean="0"/>
              <a:t>Formal (uniform region)- </a:t>
            </a:r>
            <a:r>
              <a:rPr lang="en-US" dirty="0" smtClean="0"/>
              <a:t>everyone shares in common one or more characteristics </a:t>
            </a:r>
          </a:p>
          <a:p>
            <a:r>
              <a:rPr lang="en-US" b="1" dirty="0" smtClean="0"/>
              <a:t>Functional (nodal) region- </a:t>
            </a:r>
            <a:r>
              <a:rPr lang="en-US" dirty="0" smtClean="0"/>
              <a:t>organized around a node or focal point </a:t>
            </a:r>
          </a:p>
          <a:p>
            <a:r>
              <a:rPr lang="en-US" b="1" dirty="0" smtClean="0"/>
              <a:t>Vernacular (perceptual) region- </a:t>
            </a:r>
            <a:r>
              <a:rPr lang="en-US" dirty="0" smtClean="0"/>
              <a:t>Similar cultural identities.  Informal sense of place rather than scientific models.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40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South. Take 5 minutes and list 5 characteristics of the South.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743200"/>
            <a:ext cx="4948237" cy="30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MOVEMENT</a:t>
            </a:r>
            <a:endParaRPr lang="en-US" b="1" u="sng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8001000" cy="3581400"/>
          </a:xfrm>
        </p:spPr>
        <p:txBody>
          <a:bodyPr>
            <a:normAutofit lnSpcReduction="10000"/>
          </a:bodyPr>
          <a:lstStyle/>
          <a:p>
            <a:pPr algn="ctr">
              <a:spcAft>
                <a:spcPct val="0"/>
              </a:spcAft>
              <a:buFont typeface="Wingdings 2" charset="2"/>
              <a:buNone/>
            </a:pPr>
            <a:r>
              <a:rPr lang="en-US" sz="2200" dirty="0" smtClean="0"/>
              <a:t>How </a:t>
            </a:r>
            <a:r>
              <a:rPr lang="en-US" sz="2200" dirty="0" smtClean="0"/>
              <a:t>do people get around? How do ideas get around</a:t>
            </a:r>
            <a:r>
              <a:rPr lang="en-US" sz="2200" dirty="0" smtClean="0"/>
              <a:t>?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endParaRPr lang="en-US" sz="2200" dirty="0"/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200" b="1" dirty="0" smtClean="0"/>
              <a:t>Migration</a:t>
            </a:r>
            <a:r>
              <a:rPr lang="en-US" sz="2200" dirty="0" smtClean="0"/>
              <a:t> – people moving from one country or region to another 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200" b="1" dirty="0" smtClean="0"/>
              <a:t>Cultural Diffusion- </a:t>
            </a:r>
            <a:r>
              <a:rPr lang="en-US" sz="2200" dirty="0" smtClean="0"/>
              <a:t>the spread of ideas through travel, media, or education. 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200" b="1" dirty="0" smtClean="0"/>
              <a:t>Relocation Diffusion</a:t>
            </a:r>
            <a:r>
              <a:rPr lang="en-US" sz="2200" dirty="0" smtClean="0"/>
              <a:t>-  Something that originates at a hearth (starting point) and spreads across space through human movement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r>
              <a:rPr lang="en-US" sz="2200" b="1" dirty="0" smtClean="0"/>
              <a:t>Expansion diffusion</a:t>
            </a:r>
            <a:r>
              <a:rPr lang="en-US" sz="2200" dirty="0" smtClean="0"/>
              <a:t>- The spread of a feature from one place to another through </a:t>
            </a:r>
            <a:r>
              <a:rPr lang="en-US" sz="2200" b="1" dirty="0" smtClean="0"/>
              <a:t>hierarchical diffusion, contagious diffusion, </a:t>
            </a:r>
            <a:r>
              <a:rPr lang="en-US" sz="2200" dirty="0" smtClean="0"/>
              <a:t>or</a:t>
            </a:r>
            <a:r>
              <a:rPr lang="en-US" sz="2200" b="1" dirty="0" smtClean="0"/>
              <a:t> stimulus diffusion (well come back to this later)</a:t>
            </a:r>
          </a:p>
          <a:p>
            <a:pPr>
              <a:spcAft>
                <a:spcPct val="0"/>
              </a:spcAft>
              <a:buFont typeface="Wingdings 2" charset="2"/>
              <a:buNone/>
            </a:pPr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539" y="5200381"/>
            <a:ext cx="3195552" cy="16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HUMAN/ENVIRONMENT INTERACTION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800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2200" dirty="0" smtClean="0"/>
              <a:t>Renewable and Nonrenewable resources </a:t>
            </a:r>
          </a:p>
          <a:p>
            <a:pPr marL="457200" lvl="1" indent="0">
              <a:spcAft>
                <a:spcPct val="0"/>
              </a:spcAft>
              <a:buNone/>
            </a:pPr>
            <a:r>
              <a:rPr lang="en-US" sz="1800" dirty="0" smtClean="0"/>
              <a:t>Renewable- produced by nature more rapidly than it is consumed by humans</a:t>
            </a:r>
          </a:p>
          <a:p>
            <a:pPr marL="457200" lvl="1" indent="0">
              <a:spcAft>
                <a:spcPct val="0"/>
              </a:spcAft>
              <a:buNone/>
            </a:pPr>
            <a:r>
              <a:rPr lang="en-US" sz="1800" dirty="0" smtClean="0"/>
              <a:t>Nonrenewable- produced in nature more </a:t>
            </a:r>
            <a:r>
              <a:rPr lang="en-US" sz="1800" dirty="0" err="1" smtClean="0"/>
              <a:t>sowly</a:t>
            </a:r>
            <a:r>
              <a:rPr lang="en-US" sz="1800" dirty="0" smtClean="0"/>
              <a:t> than it is consumed by humans </a:t>
            </a:r>
          </a:p>
          <a:p>
            <a:pPr marL="457200" lvl="1" indent="0">
              <a:spcAft>
                <a:spcPct val="0"/>
              </a:spcAft>
              <a:buNone/>
            </a:pPr>
            <a:endParaRPr lang="en-US" sz="1800" dirty="0"/>
          </a:p>
          <a:p>
            <a:pPr>
              <a:spcAft>
                <a:spcPct val="0"/>
              </a:spcAft>
            </a:pPr>
            <a:r>
              <a:rPr lang="en-US" sz="2200" dirty="0" smtClean="0"/>
              <a:t>Pillars of Sustainability – The Key to sustainable success </a:t>
            </a:r>
          </a:p>
          <a:p>
            <a:pPr lvl="1">
              <a:spcAft>
                <a:spcPct val="0"/>
              </a:spcAft>
            </a:pPr>
            <a:r>
              <a:rPr lang="en-US" sz="1800" dirty="0" smtClean="0"/>
              <a:t>The Environment Pillar- The sustainable use and management of the Earth’s resources to meet human needs (</a:t>
            </a:r>
            <a:r>
              <a:rPr lang="en-US" sz="1800" b="1" dirty="0" smtClean="0"/>
              <a:t>conservation)</a:t>
            </a:r>
          </a:p>
          <a:p>
            <a:pPr lvl="1">
              <a:spcAft>
                <a:spcPct val="0"/>
              </a:spcAft>
            </a:pPr>
            <a:r>
              <a:rPr lang="en-US" sz="1800" dirty="0" smtClean="0"/>
              <a:t>The Economy Pillar- Consumers should pay for their pollution and use of nonrenewable resources </a:t>
            </a:r>
          </a:p>
          <a:p>
            <a:pPr lvl="1">
              <a:spcAft>
                <a:spcPct val="0"/>
              </a:spcAft>
            </a:pPr>
            <a:r>
              <a:rPr lang="en-US" sz="1800" dirty="0" smtClean="0"/>
              <a:t>The Society Pillar- Society’s values must change on the basis for choosing what kinds of resources to use </a:t>
            </a:r>
          </a:p>
        </p:txBody>
      </p:sp>
    </p:spTree>
    <p:extLst>
      <p:ext uri="{BB962C8B-B14F-4D97-AF65-F5344CB8AC3E}">
        <p14:creationId xmlns:p14="http://schemas.microsoft.com/office/powerpoint/2010/main" val="357585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461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 2</vt:lpstr>
      <vt:lpstr>Office Theme</vt:lpstr>
      <vt:lpstr>AP Human Geography</vt:lpstr>
      <vt:lpstr>Themes of Geography</vt:lpstr>
      <vt:lpstr>Themes in Geography </vt:lpstr>
      <vt:lpstr>PLACE</vt:lpstr>
      <vt:lpstr>PowerPoint Presentation</vt:lpstr>
      <vt:lpstr>REGION</vt:lpstr>
      <vt:lpstr>REGION EXAMPLE</vt:lpstr>
      <vt:lpstr>MOVEMENT</vt:lpstr>
      <vt:lpstr>HUMAN/ENVIRONMENT INTERACTION</vt:lpstr>
      <vt:lpstr>SPACE</vt:lpstr>
      <vt:lpstr>SCALE and PROJECTION</vt:lpstr>
      <vt:lpstr>DIAGNOSTIC TEST</vt:lpstr>
    </vt:vector>
  </TitlesOfParts>
  <Company>Atlanta Public Schools-.IT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Browne, Alison</dc:creator>
  <cp:lastModifiedBy>Browne, Alison</cp:lastModifiedBy>
  <cp:revision>29</cp:revision>
  <dcterms:created xsi:type="dcterms:W3CDTF">2013-12-18T02:00:17Z</dcterms:created>
  <dcterms:modified xsi:type="dcterms:W3CDTF">2014-08-03T15:17:28Z</dcterms:modified>
</cp:coreProperties>
</file>